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4" r:id="rId3"/>
    <p:sldMasterId id="2147483688" r:id="rId4"/>
    <p:sldMasterId id="2147483713" r:id="rId5"/>
    <p:sldMasterId id="2147483754" r:id="rId6"/>
  </p:sldMasterIdLst>
  <p:notesMasterIdLst>
    <p:notesMasterId r:id="rId35"/>
  </p:notesMasterIdLst>
  <p:sldIdLst>
    <p:sldId id="257" r:id="rId7"/>
    <p:sldId id="258" r:id="rId8"/>
    <p:sldId id="263" r:id="rId9"/>
    <p:sldId id="256" r:id="rId10"/>
    <p:sldId id="288" r:id="rId11"/>
    <p:sldId id="264" r:id="rId12"/>
    <p:sldId id="289" r:id="rId13"/>
    <p:sldId id="290" r:id="rId14"/>
    <p:sldId id="291" r:id="rId15"/>
    <p:sldId id="265" r:id="rId16"/>
    <p:sldId id="281" r:id="rId17"/>
    <p:sldId id="266" r:id="rId18"/>
    <p:sldId id="267" r:id="rId19"/>
    <p:sldId id="268" r:id="rId20"/>
    <p:sldId id="269" r:id="rId21"/>
    <p:sldId id="270" r:id="rId22"/>
    <p:sldId id="259" r:id="rId23"/>
    <p:sldId id="280" r:id="rId24"/>
    <p:sldId id="293" r:id="rId25"/>
    <p:sldId id="283" r:id="rId26"/>
    <p:sldId id="284" r:id="rId27"/>
    <p:sldId id="275" r:id="rId28"/>
    <p:sldId id="276" r:id="rId29"/>
    <p:sldId id="277" r:id="rId30"/>
    <p:sldId id="274" r:id="rId31"/>
    <p:sldId id="272" r:id="rId32"/>
    <p:sldId id="260"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82044"/>
  </p:normalViewPr>
  <p:slideViewPr>
    <p:cSldViewPr snapToGrid="0" snapToObjects="1">
      <p:cViewPr varScale="1">
        <p:scale>
          <a:sx n="102" d="100"/>
          <a:sy n="102" d="100"/>
        </p:scale>
        <p:origin x="1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0C314-FDA3-9140-9891-A155D64B0EC9}"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738B9-2F8E-2049-8F91-EB04C947C9AB}" type="slidenum">
              <a:rPr lang="en-US" smtClean="0"/>
              <a:t>‹#›</a:t>
            </a:fld>
            <a:endParaRPr lang="en-US"/>
          </a:p>
        </p:txBody>
      </p:sp>
    </p:spTree>
    <p:extLst>
      <p:ext uri="{BB962C8B-B14F-4D97-AF65-F5344CB8AC3E}">
        <p14:creationId xmlns:p14="http://schemas.microsoft.com/office/powerpoint/2010/main" val="141264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05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Canada: First to market</a:t>
            </a:r>
          </a:p>
          <a:p>
            <a:r>
              <a:rPr lang="en-US" dirty="0"/>
              <a:t>USA: </a:t>
            </a:r>
            <a:r>
              <a:rPr lang="en-US" dirty="0" err="1"/>
              <a:t>FedRamp</a:t>
            </a:r>
            <a:r>
              <a:rPr lang="en-US" dirty="0"/>
              <a:t>, DISA, HIPAA,</a:t>
            </a:r>
            <a:r>
              <a:rPr lang="en-US" baseline="0" dirty="0"/>
              <a:t> CJIS, ITAR, GBI addendums</a:t>
            </a:r>
          </a:p>
          <a:p>
            <a:r>
              <a:rPr lang="en-US" baseline="0" dirty="0"/>
              <a:t>Germany: Data </a:t>
            </a:r>
            <a:r>
              <a:rPr lang="en-US" baseline="0" dirty="0" err="1"/>
              <a:t>Soverignty</a:t>
            </a:r>
            <a:endParaRPr lang="en-US" baseline="0" dirty="0"/>
          </a:p>
          <a:p>
            <a:r>
              <a:rPr lang="en-US" baseline="0" dirty="0"/>
              <a:t>China: Legal opportunity multi-national cloud</a:t>
            </a:r>
          </a:p>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9/29/16 3:51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10</a:t>
            </a:fld>
            <a:endParaRPr lang="en-US" altLang="en-US">
              <a:solidFill>
                <a:prstClr val="black"/>
              </a:solidFill>
            </a:endParaRPr>
          </a:p>
        </p:txBody>
      </p:sp>
    </p:spTree>
    <p:extLst>
      <p:ext uri="{BB962C8B-B14F-4D97-AF65-F5344CB8AC3E}">
        <p14:creationId xmlns:p14="http://schemas.microsoft.com/office/powerpoint/2010/main" val="76227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9/29/16 5:34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1507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DCs are huge!!!! </a:t>
            </a:r>
          </a:p>
          <a:p>
            <a:endParaRPr lang="en-US" dirty="0"/>
          </a:p>
          <a:p>
            <a:r>
              <a:rPr lang="en-US"/>
              <a:t>That is me, coming to install the software.</a:t>
            </a:r>
            <a:endParaRPr lang="en-US" dirty="0"/>
          </a:p>
        </p:txBody>
      </p:sp>
      <p:sp>
        <p:nvSpPr>
          <p:cNvPr id="4" name="Footer Placeholder 3"/>
          <p:cNvSpPr>
            <a:spLocks noGrp="1"/>
          </p:cNvSpPr>
          <p:nvPr>
            <p:ph type="ftr" sz="quarter" idx="10"/>
          </p:nvPr>
        </p:nvSpPr>
        <p:spPr/>
        <p:txBody>
          <a:bodyPr/>
          <a:lstStyle/>
          <a:p>
            <a:pPr marL="0" defTabSz="914099" fontAlgn="auto">
              <a:spcBef>
                <a:spcPts val="0"/>
              </a:spcBef>
              <a:spcAft>
                <a:spcPts val="0"/>
              </a:spcAft>
              <a:defRPr/>
            </a:pPr>
            <a:r>
              <a:rPr lang="en-US" kern="0">
                <a:gradFill>
                  <a:gsLst>
                    <a:gs pos="0">
                      <a:prstClr val="black"/>
                    </a:gs>
                    <a:gs pos="100000">
                      <a:prstClr val="black"/>
                    </a:gs>
                  </a:gsLst>
                  <a:lin ang="5400000" scaled="0"/>
                </a:gradFill>
                <a:ea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kern="0" dirty="0">
              <a:gradFill>
                <a:gsLst>
                  <a:gs pos="0">
                    <a:prstClr val="black"/>
                  </a:gs>
                  <a:gs pos="100000">
                    <a:prstClr val="black"/>
                  </a:gs>
                </a:gsLst>
                <a:lin ang="5400000" scaled="0"/>
              </a:gradFill>
              <a:ea typeface="Segoe UI" pitchFamily="34" charset="0"/>
            </a:endParaRPr>
          </a:p>
        </p:txBody>
      </p:sp>
      <p:sp>
        <p:nvSpPr>
          <p:cNvPr id="5" name="Date Placeholder 4"/>
          <p:cNvSpPr>
            <a:spLocks noGrp="1"/>
          </p:cNvSpPr>
          <p:nvPr>
            <p:ph type="dt" idx="11"/>
          </p:nvPr>
        </p:nvSpPr>
        <p:spPr/>
        <p:txBody>
          <a:bodyPr/>
          <a:lstStyle/>
          <a:p>
            <a:pPr defTabSz="914400" fontAlgn="auto">
              <a:spcBef>
                <a:spcPts val="0"/>
              </a:spcBef>
              <a:spcAft>
                <a:spcPts val="0"/>
              </a:spcAft>
              <a:defRPr/>
            </a:pPr>
            <a:fld id="{E74353ED-ACB2-44BF-A903-985B0AF962B7}" type="datetime1">
              <a:rPr lang="en-US" sz="1800" kern="0" smtClean="0">
                <a:solidFill>
                  <a:sysClr val="windowText" lastClr="000000"/>
                </a:solidFill>
              </a:rPr>
              <a:pPr defTabSz="914400" fontAlgn="auto">
                <a:spcBef>
                  <a:spcPts val="0"/>
                </a:spcBef>
                <a:spcAft>
                  <a:spcPts val="0"/>
                </a:spcAft>
                <a:defRPr/>
              </a:pPr>
              <a:t>9/29/16</a:t>
            </a:fld>
            <a:endParaRPr lang="en-US" sz="1800"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12</a:t>
            </a:fld>
            <a:endParaRPr lang="en-US" sz="1800" kern="0" dirty="0">
              <a:solidFill>
                <a:sysClr val="windowText" lastClr="000000"/>
              </a:solidFill>
            </a:endParaRPr>
          </a:p>
        </p:txBody>
      </p:sp>
    </p:spTree>
    <p:extLst>
      <p:ext uri="{BB962C8B-B14F-4D97-AF65-F5344CB8AC3E}">
        <p14:creationId xmlns:p14="http://schemas.microsoft.com/office/powerpoint/2010/main" val="119136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Canada: First to market</a:t>
            </a:r>
          </a:p>
          <a:p>
            <a:r>
              <a:rPr lang="en-US" dirty="0"/>
              <a:t>USA: </a:t>
            </a:r>
            <a:r>
              <a:rPr lang="en-US" dirty="0" err="1"/>
              <a:t>FedRamp</a:t>
            </a:r>
            <a:r>
              <a:rPr lang="en-US" dirty="0"/>
              <a:t>, DISA, HIPAA,</a:t>
            </a:r>
            <a:r>
              <a:rPr lang="en-US" baseline="0" dirty="0"/>
              <a:t> CJIS, ITAR, GBI addendums</a:t>
            </a:r>
          </a:p>
          <a:p>
            <a:r>
              <a:rPr lang="en-US" baseline="0" dirty="0"/>
              <a:t>Germany: Data </a:t>
            </a:r>
            <a:r>
              <a:rPr lang="en-US" baseline="0" dirty="0" err="1"/>
              <a:t>Soverignty</a:t>
            </a:r>
            <a:endParaRPr lang="en-US" baseline="0" dirty="0"/>
          </a:p>
          <a:p>
            <a:r>
              <a:rPr lang="en-US" baseline="0" dirty="0"/>
              <a:t>China: Legal opportunity multi-national cloud</a:t>
            </a:r>
          </a:p>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9/29/16 3:51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15</a:t>
            </a:fld>
            <a:endParaRPr lang="en-US" altLang="en-US">
              <a:solidFill>
                <a:prstClr val="black"/>
              </a:solidFill>
            </a:endParaRPr>
          </a:p>
        </p:txBody>
      </p:sp>
    </p:spTree>
    <p:extLst>
      <p:ext uri="{BB962C8B-B14F-4D97-AF65-F5344CB8AC3E}">
        <p14:creationId xmlns:p14="http://schemas.microsoft.com/office/powerpoint/2010/main" val="115497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Canada: First to market</a:t>
            </a:r>
          </a:p>
          <a:p>
            <a:r>
              <a:rPr lang="en-US" dirty="0"/>
              <a:t>USA: FedRamp, DISA, HIPAA,</a:t>
            </a:r>
            <a:r>
              <a:rPr lang="en-US" baseline="0" dirty="0"/>
              <a:t> CJIS, ITAR, GBI addendums</a:t>
            </a:r>
          </a:p>
          <a:p>
            <a:r>
              <a:rPr lang="en-US" baseline="0" dirty="0"/>
              <a:t>Germany: Data Sovereignty</a:t>
            </a:r>
          </a:p>
          <a:p>
            <a:r>
              <a:rPr lang="en-US" baseline="0" dirty="0"/>
              <a:t>China: Legal opportunity multi-national cloud</a:t>
            </a:r>
          </a:p>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dirty="0">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9/29/16 3:51 PM</a:t>
            </a:fld>
            <a:endParaRPr lang="en-US" alt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16</a:t>
            </a:fld>
            <a:endParaRPr lang="en-US" altLang="en-US" dirty="0">
              <a:solidFill>
                <a:prstClr val="black"/>
              </a:solidFill>
            </a:endParaRPr>
          </a:p>
        </p:txBody>
      </p:sp>
    </p:spTree>
    <p:extLst>
      <p:ext uri="{BB962C8B-B14F-4D97-AF65-F5344CB8AC3E}">
        <p14:creationId xmlns:p14="http://schemas.microsoft.com/office/powerpoint/2010/main" val="79599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defTabSz="950141">
              <a:defRPr/>
            </a:pPr>
            <a:fld id="{01EFE40D-E08A-464F-96D6-CEB0B2DD69BC}" type="slidenum">
              <a:rPr lang="en-US">
                <a:solidFill>
                  <a:prstClr val="black"/>
                </a:solidFill>
              </a:rPr>
              <a:pPr defTabSz="950141">
                <a:defRPr/>
              </a:pPr>
              <a:t>19</a:t>
            </a:fld>
            <a:endParaRPr lang="en-US">
              <a:solidFill>
                <a:prstClr val="black"/>
              </a:solidFill>
            </a:endParaRPr>
          </a:p>
        </p:txBody>
      </p:sp>
    </p:spTree>
    <p:extLst>
      <p:ext uri="{BB962C8B-B14F-4D97-AF65-F5344CB8AC3E}">
        <p14:creationId xmlns:p14="http://schemas.microsoft.com/office/powerpoint/2010/main" val="184185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eg"/><Relationship Id="rId3"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emf"/><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emf"/><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emf"/><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emf"/><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emf"/><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emf"/><Relationship Id="rId3"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7.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emf"/><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emf"/><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emf"/><Relationship Id="rId3"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emf"/><Relationship Id="rId3"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emf"/><Relationship Id="rId3"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emf"/><Relationship Id="rId3"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emf"/><Relationship Id="rId3"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emf"/><Relationship Id="rId3"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BF4427-42A5-F047-939B-C38E6516304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425038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F4427-42A5-F047-939B-C38E6516304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5935746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627864"/>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406265"/>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225">
              <a:defRPr/>
            </a:pPr>
            <a:endParaRPr lang="en-US" sz="1200">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algn="ctr" defTabSz="914225">
              <a:defRPr/>
            </a:pPr>
            <a:r>
              <a:rPr lang="en-US" sz="1200">
                <a:solidFill>
                  <a:prstClr val="black">
                    <a:tint val="75000"/>
                  </a:prstClr>
                </a:solidFill>
                <a:latin typeface="Calibri" panose="020F0502020204030204"/>
              </a:rPr>
              <a:t>Microsoft Confidential</a:t>
            </a:r>
          </a:p>
        </p:txBody>
      </p:sp>
      <p:sp>
        <p:nvSpPr>
          <p:cNvPr id="7" name="Slide Number Placeholder 6"/>
          <p:cNvSpPr>
            <a:spLocks noGrp="1"/>
          </p:cNvSpPr>
          <p:nvPr>
            <p:ph type="sldNum" sz="quarter" idx="12"/>
          </p:nvPr>
        </p:nvSpPr>
        <p:spPr/>
        <p:txBody>
          <a:bodyPr/>
          <a:lstStyle/>
          <a:p>
            <a:pPr algn="r" defTabSz="914225">
              <a:defRPr/>
            </a:pPr>
            <a:fld id="{11A63FAA-AB64-406E-890B-ED47F6FD6EC9}" type="slidenum">
              <a:rPr lang="en-US" sz="1200" smtClean="0">
                <a:solidFill>
                  <a:prstClr val="black">
                    <a:tint val="75000"/>
                  </a:prstClr>
                </a:solidFill>
                <a:latin typeface="Calibri" panose="020F0502020204030204"/>
              </a:rPr>
              <a:pPr algn="r" defTabSz="914225">
                <a:defRPr/>
              </a:pPr>
              <a:t>‹#›</a:t>
            </a:fld>
            <a:endParaRPr lang="en-US" sz="1200">
              <a:solidFill>
                <a:prstClr val="black">
                  <a:tint val="75000"/>
                </a:prstClr>
              </a:solidFill>
              <a:latin typeface="Calibri" panose="020F0502020204030204"/>
            </a:endParaRPr>
          </a:p>
        </p:txBody>
      </p:sp>
    </p:spTree>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4"/>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6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6"/>
            <a:ext cx="6171371" cy="2488894"/>
          </a:xfrm>
        </p:spPr>
        <p:txBody>
          <a:bodyPr/>
          <a:lstStyle>
            <a:lvl1pPr>
              <a:defRPr sz="5880" baseline="0">
                <a:solidFill>
                  <a:schemeClr val="bg1"/>
                </a:solidFill>
              </a:defRPr>
            </a:lvl1pPr>
          </a:lstStyle>
          <a:p>
            <a:r>
              <a:rPr lang="en-US" smtClean="0"/>
              <a:t>Click to edit Master title style</a:t>
            </a:r>
            <a:endParaRPr lang="en-US" dirty="0"/>
          </a:p>
        </p:txBody>
      </p:sp>
      <p:sp>
        <p:nvSpPr>
          <p:cNvPr id="19" name="Subtitle 2"/>
          <p:cNvSpPr>
            <a:spLocks noGrp="1"/>
          </p:cNvSpPr>
          <p:nvPr>
            <p:ph type="subTitle" idx="1"/>
          </p:nvPr>
        </p:nvSpPr>
        <p:spPr>
          <a:xfrm>
            <a:off x="375959"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6" indent="0" algn="ctr">
              <a:buNone/>
              <a:defRPr>
                <a:solidFill>
                  <a:schemeClr val="tx1">
                    <a:tint val="75000"/>
                  </a:schemeClr>
                </a:solidFill>
              </a:defRPr>
            </a:lvl2pPr>
            <a:lvl3pPr marL="896053" indent="0" algn="ctr">
              <a:buNone/>
              <a:defRPr>
                <a:solidFill>
                  <a:schemeClr val="tx1">
                    <a:tint val="75000"/>
                  </a:schemeClr>
                </a:solidFill>
              </a:defRPr>
            </a:lvl3pPr>
            <a:lvl4pPr marL="1344078" indent="0" algn="ctr">
              <a:buNone/>
              <a:defRPr>
                <a:solidFill>
                  <a:schemeClr val="tx1">
                    <a:tint val="75000"/>
                  </a:schemeClr>
                </a:solidFill>
              </a:defRPr>
            </a:lvl4pPr>
            <a:lvl5pPr marL="1792106" indent="0" algn="ctr">
              <a:buNone/>
              <a:defRPr>
                <a:solidFill>
                  <a:schemeClr val="tx1">
                    <a:tint val="75000"/>
                  </a:schemeClr>
                </a:solidFill>
              </a:defRPr>
            </a:lvl5pPr>
            <a:lvl6pPr marL="2240133" indent="0" algn="ctr">
              <a:buNone/>
              <a:defRPr>
                <a:solidFill>
                  <a:schemeClr val="tx1">
                    <a:tint val="75000"/>
                  </a:schemeClr>
                </a:solidFill>
              </a:defRPr>
            </a:lvl6pPr>
            <a:lvl7pPr marL="2688159" indent="0" algn="ctr">
              <a:buNone/>
              <a:defRPr>
                <a:solidFill>
                  <a:schemeClr val="tx1">
                    <a:tint val="75000"/>
                  </a:schemeClr>
                </a:solidFill>
              </a:defRPr>
            </a:lvl7pPr>
            <a:lvl8pPr marL="3136184" indent="0" algn="ctr">
              <a:buNone/>
              <a:defRPr>
                <a:solidFill>
                  <a:schemeClr val="tx1">
                    <a:tint val="75000"/>
                  </a:schemeClr>
                </a:solidFill>
              </a:defRPr>
            </a:lvl8pPr>
            <a:lvl9pPr marL="3584210" indent="0" algn="ctr">
              <a:buNone/>
              <a:defRPr>
                <a:solidFill>
                  <a:schemeClr val="tx1">
                    <a:tint val="75000"/>
                  </a:schemeClr>
                </a:solidFill>
              </a:defRPr>
            </a:lvl9pPr>
          </a:lstStyle>
          <a:p>
            <a:r>
              <a:rPr lang="en-US" smtClean="0"/>
              <a:t>Click to edit Master subtitle style</a:t>
            </a:r>
            <a:endParaRPr lang="en-US" dirty="0" smtClean="0"/>
          </a:p>
        </p:txBody>
      </p:sp>
    </p:spTree>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smtClean="0"/>
              <a:t>Microsoft Confidential</a:t>
            </a:r>
            <a:endParaRPr/>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pPr defTabSz="914192"/>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smtClean="0"/>
              <a:t>Microsoft Confidential</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192"/>
            <a:fld id="{675909FA-3F91-0646-A6A8-60C236B90508}" type="slidenum">
              <a:rPr lang="en-US" smtClean="0"/>
              <a:pPr defTabSz="914192"/>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smtClean="0"/>
              <a:t>Click to edit Master title style</a:t>
            </a:r>
            <a:endParaRPr lang="en-US" dirty="0"/>
          </a:p>
        </p:txBody>
      </p:sp>
    </p:spTree>
    <p:extLst/>
  </p:cSld>
  <p:clrMapOvr>
    <a:masterClrMapping/>
  </p:clrMapOvr>
  <p:transition spd="med">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4"/>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10"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5"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10" y="4207041"/>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4"/>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t>Microsoft Confidential</a:t>
            </a:r>
            <a:endParaRPr dirty="0"/>
          </a:p>
        </p:txBody>
      </p:sp>
      <p:sp>
        <p:nvSpPr>
          <p:cNvPr id="4" name="Slide Number Placeholder 3"/>
          <p:cNvSpPr>
            <a:spLocks noGrp="1"/>
          </p:cNvSpPr>
          <p:nvPr>
            <p:ph type="sldNum" sz="quarter" idx="11"/>
          </p:nvPr>
        </p:nvSpPr>
        <p:spPr/>
        <p:txBody>
          <a:bodyPr/>
          <a:lstStyle/>
          <a:p>
            <a:pPr defTabSz="914192"/>
            <a:fld id="{27258FFF-F925-446B-8502-81C933981705}" type="slidenum">
              <a:rPr lang="en-US" smtClean="0"/>
              <a:pPr defTabSz="914192"/>
              <a:t>‹#›</a:t>
            </a:fld>
            <a:endParaRPr lang="en-US" dirty="0"/>
          </a:p>
        </p:txBody>
      </p:sp>
    </p:spTree>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F4427-42A5-F047-939B-C38E6516304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1468459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smtClean="0"/>
              <a:t>Microsoft Confidential</a:t>
            </a:r>
            <a:endParaRPr/>
          </a:p>
        </p:txBody>
      </p:sp>
      <p:sp>
        <p:nvSpPr>
          <p:cNvPr id="4" name="Slide Number Placeholder 3"/>
          <p:cNvSpPr>
            <a:spLocks noGrp="1"/>
          </p:cNvSpPr>
          <p:nvPr>
            <p:ph type="sldNum" sz="quarter" idx="11"/>
          </p:nvPr>
        </p:nvSpPr>
        <p:spPr/>
        <p:txBody>
          <a:bodyPr/>
          <a:lstStyle/>
          <a:p>
            <a:pPr defTabSz="913165" fontAlgn="base">
              <a:spcBef>
                <a:spcPct val="0"/>
              </a:spcBef>
              <a:spcAft>
                <a:spcPct val="0"/>
              </a:spcAft>
            </a:pPr>
            <a:fld id="{83758903-653A-7442-ACA2-36E6579F0BEB}" type="slidenum">
              <a:rPr lang="en-US" smtClean="0">
                <a:ea typeface="ＭＳ Ｐゴシック" charset="0"/>
              </a:rPr>
              <a:pPr defTabSz="913165"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6456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822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5" name="Footer Placeholder 4"/>
          <p:cNvSpPr>
            <a:spLocks noGrp="1"/>
          </p:cNvSpPr>
          <p:nvPr>
            <p:ph type="ftr" sz="quarter" idx="11"/>
          </p:nvPr>
        </p:nvSpPr>
        <p:spPr/>
        <p:txBody>
          <a:bodyPr/>
          <a:lstStyle/>
          <a:p>
            <a:endParaRPr lang="sv-SE">
              <a:solidFill>
                <a:prstClr val="white">
                  <a:tint val="75000"/>
                </a:prstClr>
              </a:solidFill>
            </a:endParaRPr>
          </a:p>
        </p:txBody>
      </p:sp>
      <p:sp>
        <p:nvSpPr>
          <p:cNvPr id="6" name="Slide Number Placeholder 5"/>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5" name="Footer Placeholder 4"/>
          <p:cNvSpPr>
            <a:spLocks noGrp="1"/>
          </p:cNvSpPr>
          <p:nvPr>
            <p:ph type="ftr" sz="quarter" idx="11"/>
          </p:nvPr>
        </p:nvSpPr>
        <p:spPr/>
        <p:txBody>
          <a:bodyPr/>
          <a:lstStyle/>
          <a:p>
            <a:endParaRPr lang="sv-SE">
              <a:solidFill>
                <a:prstClr val="white">
                  <a:tint val="75000"/>
                </a:prstClr>
              </a:solidFill>
            </a:endParaRPr>
          </a:p>
        </p:txBody>
      </p:sp>
      <p:sp>
        <p:nvSpPr>
          <p:cNvPr id="6" name="Slide Number Placeholder 5"/>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5" name="Footer Placeholder 4"/>
          <p:cNvSpPr>
            <a:spLocks noGrp="1"/>
          </p:cNvSpPr>
          <p:nvPr>
            <p:ph type="ftr" sz="quarter" idx="11"/>
          </p:nvPr>
        </p:nvSpPr>
        <p:spPr/>
        <p:txBody>
          <a:bodyPr/>
          <a:lstStyle/>
          <a:p>
            <a:endParaRPr lang="sv-SE">
              <a:solidFill>
                <a:prstClr val="white">
                  <a:tint val="75000"/>
                </a:prstClr>
              </a:solidFill>
            </a:endParaRPr>
          </a:p>
        </p:txBody>
      </p:sp>
      <p:sp>
        <p:nvSpPr>
          <p:cNvPr id="6" name="Slide Number Placeholder 5"/>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6" name="Footer Placeholder 5"/>
          <p:cNvSpPr>
            <a:spLocks noGrp="1"/>
          </p:cNvSpPr>
          <p:nvPr>
            <p:ph type="ftr" sz="quarter" idx="11"/>
          </p:nvPr>
        </p:nvSpPr>
        <p:spPr/>
        <p:txBody>
          <a:bodyPr/>
          <a:lstStyle/>
          <a:p>
            <a:endParaRPr lang="sv-SE">
              <a:solidFill>
                <a:prstClr val="white">
                  <a:tint val="75000"/>
                </a:prstClr>
              </a:solidFill>
            </a:endParaRPr>
          </a:p>
        </p:txBody>
      </p:sp>
      <p:sp>
        <p:nvSpPr>
          <p:cNvPr id="7" name="Slide Number Placeholder 6"/>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8" name="Footer Placeholder 7"/>
          <p:cNvSpPr>
            <a:spLocks noGrp="1"/>
          </p:cNvSpPr>
          <p:nvPr>
            <p:ph type="ftr" sz="quarter" idx="11"/>
          </p:nvPr>
        </p:nvSpPr>
        <p:spPr/>
        <p:txBody>
          <a:bodyPr/>
          <a:lstStyle/>
          <a:p>
            <a:endParaRPr lang="sv-SE">
              <a:solidFill>
                <a:prstClr val="white">
                  <a:tint val="75000"/>
                </a:prstClr>
              </a:solidFill>
            </a:endParaRPr>
          </a:p>
        </p:txBody>
      </p:sp>
      <p:sp>
        <p:nvSpPr>
          <p:cNvPr id="9" name="Slide Number Placeholder 8"/>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4" name="Footer Placeholder 3"/>
          <p:cNvSpPr>
            <a:spLocks noGrp="1"/>
          </p:cNvSpPr>
          <p:nvPr>
            <p:ph type="ftr" sz="quarter" idx="11"/>
          </p:nvPr>
        </p:nvSpPr>
        <p:spPr/>
        <p:txBody>
          <a:bodyPr/>
          <a:lstStyle/>
          <a:p>
            <a:endParaRPr lang="sv-SE">
              <a:solidFill>
                <a:prstClr val="white">
                  <a:tint val="75000"/>
                </a:prstClr>
              </a:solidFill>
            </a:endParaRPr>
          </a:p>
        </p:txBody>
      </p:sp>
      <p:sp>
        <p:nvSpPr>
          <p:cNvPr id="5" name="Slide Number Placeholder 4"/>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F4427-42A5-F047-939B-C38E6516304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398505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3" name="Footer Placeholder 2"/>
          <p:cNvSpPr>
            <a:spLocks noGrp="1"/>
          </p:cNvSpPr>
          <p:nvPr>
            <p:ph type="ftr" sz="quarter" idx="11"/>
          </p:nvPr>
        </p:nvSpPr>
        <p:spPr/>
        <p:txBody>
          <a:bodyPr/>
          <a:lstStyle/>
          <a:p>
            <a:endParaRPr lang="sv-SE">
              <a:solidFill>
                <a:prstClr val="white">
                  <a:tint val="75000"/>
                </a:prstClr>
              </a:solidFill>
            </a:endParaRPr>
          </a:p>
        </p:txBody>
      </p:sp>
      <p:sp>
        <p:nvSpPr>
          <p:cNvPr id="4" name="Slide Number Placeholder 3"/>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6" name="Footer Placeholder 5"/>
          <p:cNvSpPr>
            <a:spLocks noGrp="1"/>
          </p:cNvSpPr>
          <p:nvPr>
            <p:ph type="ftr" sz="quarter" idx="11"/>
          </p:nvPr>
        </p:nvSpPr>
        <p:spPr/>
        <p:txBody>
          <a:bodyPr/>
          <a:lstStyle/>
          <a:p>
            <a:endParaRPr lang="sv-SE">
              <a:solidFill>
                <a:prstClr val="white">
                  <a:tint val="75000"/>
                </a:prstClr>
              </a:solidFill>
            </a:endParaRPr>
          </a:p>
        </p:txBody>
      </p:sp>
      <p:sp>
        <p:nvSpPr>
          <p:cNvPr id="7" name="Slide Number Placeholder 6"/>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6" name="Footer Placeholder 5"/>
          <p:cNvSpPr>
            <a:spLocks noGrp="1"/>
          </p:cNvSpPr>
          <p:nvPr>
            <p:ph type="ftr" sz="quarter" idx="11"/>
          </p:nvPr>
        </p:nvSpPr>
        <p:spPr/>
        <p:txBody>
          <a:bodyPr/>
          <a:lstStyle/>
          <a:p>
            <a:endParaRPr lang="sv-SE">
              <a:solidFill>
                <a:prstClr val="white">
                  <a:tint val="75000"/>
                </a:prstClr>
              </a:solidFill>
            </a:endParaRPr>
          </a:p>
        </p:txBody>
      </p:sp>
      <p:sp>
        <p:nvSpPr>
          <p:cNvPr id="7" name="Slide Number Placeholder 6"/>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5" name="Footer Placeholder 4"/>
          <p:cNvSpPr>
            <a:spLocks noGrp="1"/>
          </p:cNvSpPr>
          <p:nvPr>
            <p:ph type="ftr" sz="quarter" idx="11"/>
          </p:nvPr>
        </p:nvSpPr>
        <p:spPr/>
        <p:txBody>
          <a:bodyPr/>
          <a:lstStyle/>
          <a:p>
            <a:endParaRPr lang="sv-SE">
              <a:solidFill>
                <a:prstClr val="white">
                  <a:tint val="75000"/>
                </a:prstClr>
              </a:solidFill>
            </a:endParaRPr>
          </a:p>
        </p:txBody>
      </p:sp>
      <p:sp>
        <p:nvSpPr>
          <p:cNvPr id="6" name="Slide Number Placeholder 5"/>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66A36-5CBE-4BCF-A319-A2369EABD10D}" type="datetimeFigureOut">
              <a:rPr lang="sv-SE" smtClean="0">
                <a:solidFill>
                  <a:prstClr val="white">
                    <a:tint val="75000"/>
                  </a:prstClr>
                </a:solidFill>
              </a:rPr>
              <a:pPr/>
              <a:t>2016-09-29</a:t>
            </a:fld>
            <a:endParaRPr lang="sv-SE">
              <a:solidFill>
                <a:prstClr val="white">
                  <a:tint val="75000"/>
                </a:prstClr>
              </a:solidFill>
            </a:endParaRPr>
          </a:p>
        </p:txBody>
      </p:sp>
      <p:sp>
        <p:nvSpPr>
          <p:cNvPr id="5" name="Footer Placeholder 4"/>
          <p:cNvSpPr>
            <a:spLocks noGrp="1"/>
          </p:cNvSpPr>
          <p:nvPr>
            <p:ph type="ftr" sz="quarter" idx="11"/>
          </p:nvPr>
        </p:nvSpPr>
        <p:spPr/>
        <p:txBody>
          <a:bodyPr/>
          <a:lstStyle/>
          <a:p>
            <a:endParaRPr lang="sv-SE">
              <a:solidFill>
                <a:prstClr val="white">
                  <a:tint val="75000"/>
                </a:prstClr>
              </a:solidFill>
            </a:endParaRPr>
          </a:p>
        </p:txBody>
      </p:sp>
      <p:sp>
        <p:nvSpPr>
          <p:cNvPr id="6" name="Slide Number Placeholder 5"/>
          <p:cNvSpPr>
            <a:spLocks noGrp="1"/>
          </p:cNvSpPr>
          <p:nvPr>
            <p:ph type="sldNum" sz="quarter" idx="12"/>
          </p:nvPr>
        </p:nvSpPr>
        <p:spPr/>
        <p:txBody>
          <a:bodyPr/>
          <a:lstStyle/>
          <a:p>
            <a:fld id="{906DD1D4-6C39-4C84-BC66-14D85FEB23DC}" type="slidenum">
              <a:rPr lang="sv-SE" smtClean="0">
                <a:solidFill>
                  <a:prstClr val="white">
                    <a:tint val="75000"/>
                  </a:prstClr>
                </a:solidFill>
              </a:rPr>
              <a:pPr/>
              <a:t>‹#›</a:t>
            </a:fld>
            <a:endParaRPr lang="sv-SE">
              <a:solidFill>
                <a:prstClr val="white">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BF4427-42A5-F047-939B-C38E6516304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821288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6169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0" indent="0">
              <a:buNone/>
              <a:defRPr/>
            </a:lvl3pPr>
            <a:lvl4pPr marL="448060" indent="0">
              <a:buNone/>
              <a:defRPr/>
            </a:lvl4pPr>
            <a:lvl5pPr marL="6720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05" eaLnBrk="0" fontAlgn="base" hangingPunct="0">
              <a:spcBef>
                <a:spcPct val="0"/>
              </a:spcBef>
              <a:spcAft>
                <a:spcPct val="0"/>
              </a:spcAft>
            </a:pPr>
            <a:endParaRPr lang="en-US" sz="1765">
              <a:solidFill>
                <a:srgbClr val="FFFFFF"/>
              </a:solidFill>
            </a:endParaRPr>
          </a:p>
        </p:txBody>
      </p:sp>
      <p:sp>
        <p:nvSpPr>
          <p:cNvPr id="2" name="Title 1"/>
          <p:cNvSpPr>
            <a:spLocks noGrp="1"/>
          </p:cNvSpPr>
          <p:nvPr>
            <p:ph type="title"/>
          </p:nvPr>
        </p:nvSpPr>
        <p:spPr>
          <a:xfrm>
            <a:off x="553720" y="734697"/>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6"/>
            <a:ext cx="11054080" cy="1165834"/>
          </a:xfrm>
        </p:spPr>
        <p:txBody>
          <a:bodyPr/>
          <a:lstStyle>
            <a:lvl1pPr marL="0" indent="0">
              <a:buClr>
                <a:schemeClr val="bg2"/>
              </a:buClr>
              <a:buSzPct val="100000"/>
              <a:buFontTx/>
              <a:buNone/>
              <a:defRPr sz="2221">
                <a:solidFill>
                  <a:schemeClr val="bg1"/>
                </a:solidFill>
              </a:defRPr>
            </a:lvl1pPr>
            <a:lvl2pPr marL="634866" indent="0">
              <a:buClr>
                <a:schemeClr val="bg2"/>
              </a:buClr>
              <a:buSzPct val="100000"/>
              <a:buFontTx/>
              <a:buNone/>
              <a:defRPr sz="2000">
                <a:solidFill>
                  <a:schemeClr val="bg1"/>
                </a:solidFill>
              </a:defRPr>
            </a:lvl2pPr>
            <a:lvl3pPr marL="1209772" indent="0">
              <a:buClr>
                <a:schemeClr val="bg2"/>
              </a:buClr>
              <a:buSzPct val="100000"/>
              <a:buFontTx/>
              <a:buNone/>
              <a:defRPr sz="2000">
                <a:solidFill>
                  <a:schemeClr val="bg1"/>
                </a:solidFill>
              </a:defRPr>
            </a:lvl3pPr>
            <a:lvl4pPr marL="1971611" indent="-253947">
              <a:buClr>
                <a:schemeClr val="bg2"/>
              </a:buClr>
              <a:buFont typeface="Wingdings" panose="05000000000000000000" pitchFamily="2" charset="2"/>
              <a:buChar char="§"/>
              <a:defRPr sz="2000">
                <a:solidFill>
                  <a:schemeClr val="tx1"/>
                </a:solidFill>
              </a:defRPr>
            </a:lvl4pPr>
            <a:lvl5pPr marL="2352530" indent="-25394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4"/>
            <a:ext cx="11084560" cy="550415"/>
          </a:xfrm>
        </p:spPr>
        <p:txBody>
          <a:bodyPr/>
          <a:lstStyle>
            <a:lvl1pPr marL="0" indent="0" algn="ctr">
              <a:buFontTx/>
              <a:buNone/>
              <a:defRPr sz="2666" b="0">
                <a:solidFill>
                  <a:schemeClr val="tx2"/>
                </a:solidFill>
                <a:latin typeface="Trebuchet MS" panose="020B0603020202020204" pitchFamily="34" charset="0"/>
              </a:defRPr>
            </a:lvl1pPr>
            <a:lvl2pPr marL="634866" indent="0" algn="ctr">
              <a:buFontTx/>
              <a:buNone/>
              <a:defRPr sz="3110">
                <a:solidFill>
                  <a:schemeClr val="tx2"/>
                </a:solidFill>
                <a:latin typeface="Trebuchet MS" panose="020B0603020202020204" pitchFamily="34" charset="0"/>
              </a:defRPr>
            </a:lvl2pPr>
            <a:lvl3pPr marL="1209772" indent="0" algn="ctr">
              <a:buFontTx/>
              <a:buNone/>
              <a:defRPr sz="3110">
                <a:solidFill>
                  <a:schemeClr val="tx2"/>
                </a:solidFill>
                <a:latin typeface="Trebuchet MS" panose="020B0603020202020204" pitchFamily="34" charset="0"/>
              </a:defRPr>
            </a:lvl3pPr>
            <a:lvl4pPr marL="1717664" indent="0" algn="ctr">
              <a:buFontTx/>
              <a:buNone/>
              <a:defRPr sz="3110">
                <a:solidFill>
                  <a:schemeClr val="tx2"/>
                </a:solidFill>
                <a:latin typeface="Trebuchet MS" panose="020B0603020202020204" pitchFamily="34" charset="0"/>
              </a:defRPr>
            </a:lvl4pPr>
            <a:lvl5pPr marL="2098583" indent="0" algn="ctr">
              <a:buFontTx/>
              <a:buNone/>
              <a:defRPr sz="3110">
                <a:solidFill>
                  <a:schemeClr val="tx2"/>
                </a:solidFill>
                <a:latin typeface="Trebuchet MS" panose="020B0603020202020204" pitchFamily="34" charset="0"/>
              </a:defRPr>
            </a:lvl5pPr>
          </a:lstStyle>
          <a:p>
            <a:pPr lvl="0"/>
            <a:r>
              <a:rPr lang="en-US" dirty="0"/>
              <a:t>Click to edit Master text styles</a:t>
            </a:r>
          </a:p>
        </p:txBody>
      </p:sp>
      <p:grpSp>
        <p:nvGrpSpPr>
          <p:cNvPr id="6" name="Group 5"/>
          <p:cNvGrpSpPr/>
          <p:nvPr userDrawn="1"/>
        </p:nvGrpSpPr>
        <p:grpSpPr>
          <a:xfrm>
            <a:off x="11281895" y="6518237"/>
            <a:ext cx="648336" cy="119757"/>
            <a:chOff x="677492" y="-1417931"/>
            <a:chExt cx="3154606" cy="582700"/>
          </a:xfrm>
        </p:grpSpPr>
        <p:sp>
          <p:nvSpPr>
            <p:cNvPr id="7"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8"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sp>
          <p:nvSpPr>
            <p:cNvPr id="9"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3505" eaLnBrk="0" fontAlgn="base" hangingPunct="0">
                <a:spcBef>
                  <a:spcPct val="0"/>
                </a:spcBef>
                <a:spcAft>
                  <a:spcPct val="0"/>
                </a:spcAft>
              </a:pPr>
              <a:endParaRPr lang="en-US" sz="1765">
                <a:solidFill>
                  <a:srgbClr val="FFFFFF"/>
                </a:solidFill>
                <a:latin typeface="Segoe UI" panose="020B0502040204020203" pitchFamily="34" charset="0"/>
                <a:ea typeface="MS PGothic" panose="020B0600070205080204" pitchFamily="34" charset="-128"/>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05" eaLnBrk="0" fontAlgn="base" hangingPunct="0">
              <a:spcBef>
                <a:spcPct val="0"/>
              </a:spcBef>
              <a:spcAft>
                <a:spcPct val="0"/>
              </a:spcAft>
            </a:pPr>
            <a:endParaRPr lang="en-US" sz="1765">
              <a:solidFill>
                <a:srgbClr val="FFFFFF"/>
              </a:solidFill>
            </a:endParaRPr>
          </a:p>
        </p:txBody>
      </p:sp>
      <p:sp>
        <p:nvSpPr>
          <p:cNvPr id="11" name="Rectangle 4"/>
          <p:cNvSpPr>
            <a:spLocks noGrp="1" noChangeArrowheads="1"/>
          </p:cNvSpPr>
          <p:nvPr userDrawn="1">
            <p:ph type="subTitle" idx="1"/>
          </p:nvPr>
        </p:nvSpPr>
        <p:spPr>
          <a:xfrm>
            <a:off x="578723" y="1985664"/>
            <a:ext cx="9667451" cy="458060"/>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1" y="932541"/>
            <a:ext cx="9710378" cy="1092061"/>
          </a:xfrm>
        </p:spPr>
        <p:txBody>
          <a:bodyPr anchor="b">
            <a:noAutofit/>
          </a:bodyPr>
          <a:lstStyle>
            <a:lvl1pPr algn="l">
              <a:lnSpc>
                <a:spcPct val="90000"/>
              </a:lnSpc>
              <a:spcBef>
                <a:spcPts val="0"/>
              </a:spcBef>
              <a:defRPr sz="511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9177" y="2808045"/>
            <a:ext cx="1807413" cy="38983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BF4427-42A5-F047-939B-C38E6516304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62049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BF4427-42A5-F047-939B-C38E6516304E}"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558110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BF4427-42A5-F047-939B-C38E6516304E}"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2105431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4509"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096000" y="1019411"/>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5942768" y="746575"/>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6006358" y="291102"/>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185641" y="1078294"/>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7" y="829027"/>
            <a:ext cx="5667588" cy="5364341"/>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F4427-42A5-F047-939B-C38E6516304E}"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901589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7" name="Picture 6"/>
          <p:cNvPicPr>
            <a:picLocks noChangeAspect="1"/>
          </p:cNvPicPr>
          <p:nvPr userDrawn="1"/>
        </p:nvPicPr>
        <p:blipFill>
          <a:blip r:embed="rId3"/>
          <a:stretch>
            <a:fillRect/>
          </a:stretch>
        </p:blipFill>
        <p:spPr>
          <a:xfrm>
            <a:off x="6136131" y="1547451"/>
            <a:ext cx="5607657" cy="456656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Section title</a:t>
            </a:r>
          </a:p>
        </p:txBody>
      </p:sp>
    </p:spTree>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Philadelphia!</a:t>
            </a:r>
          </a:p>
        </p:txBody>
      </p:sp>
      <p:pic>
        <p:nvPicPr>
          <p:cNvPr id="7" name="Picture 6"/>
          <p:cNvPicPr>
            <a:picLocks noChangeAspect="1"/>
          </p:cNvPicPr>
          <p:nvPr userDrawn="1"/>
        </p:nvPicPr>
        <p:blipFill>
          <a:blip r:embed="rId2"/>
          <a:stretch>
            <a:fillRect/>
          </a:stretch>
        </p:blipFill>
        <p:spPr>
          <a:xfrm>
            <a:off x="6096000" y="1019411"/>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BF4427-42A5-F047-939B-C38E6516304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1561841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Tokyo!</a:t>
            </a:r>
          </a:p>
        </p:txBody>
      </p:sp>
      <p:pic>
        <p:nvPicPr>
          <p:cNvPr id="5" name="Picture 4"/>
          <p:cNvPicPr>
            <a:picLocks noChangeAspect="1"/>
          </p:cNvPicPr>
          <p:nvPr userDrawn="1"/>
        </p:nvPicPr>
        <p:blipFill>
          <a:blip r:embed="rId2"/>
          <a:stretch>
            <a:fillRect/>
          </a:stretch>
        </p:blipFill>
        <p:spPr>
          <a:xfrm>
            <a:off x="5942768" y="746575"/>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Stockholm!</a:t>
            </a:r>
          </a:p>
        </p:txBody>
      </p:sp>
      <p:pic>
        <p:nvPicPr>
          <p:cNvPr id="6" name="Picture 5"/>
          <p:cNvPicPr>
            <a:picLocks noChangeAspect="1"/>
          </p:cNvPicPr>
          <p:nvPr userDrawn="1"/>
        </p:nvPicPr>
        <p:blipFill>
          <a:blip r:embed="rId2"/>
          <a:stretch>
            <a:fillRect/>
          </a:stretch>
        </p:blipFill>
        <p:spPr>
          <a:xfrm>
            <a:off x="6006358" y="291102"/>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Tel Aviv!</a:t>
            </a:r>
          </a:p>
        </p:txBody>
      </p:sp>
      <p:pic>
        <p:nvPicPr>
          <p:cNvPr id="6" name="Picture 5"/>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Paris!</a:t>
            </a:r>
          </a:p>
        </p:txBody>
      </p:sp>
      <p:pic>
        <p:nvPicPr>
          <p:cNvPr id="6" name="Picture 5"/>
          <p:cNvPicPr>
            <a:picLocks noChangeAspect="1"/>
          </p:cNvPicPr>
          <p:nvPr userDrawn="1"/>
        </p:nvPicPr>
        <p:blipFill>
          <a:blip r:embed="rId2"/>
          <a:stretch>
            <a:fillRect/>
          </a:stretch>
        </p:blipFill>
        <p:spPr>
          <a:xfrm>
            <a:off x="6185641" y="1078294"/>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8"/>
            <a:ext cx="5468137"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Washington, D.C.!</a:t>
            </a:r>
          </a:p>
        </p:txBody>
      </p:sp>
      <p:pic>
        <p:nvPicPr>
          <p:cNvPr id="6" name="Picture 5"/>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Atlanta!</a:t>
            </a:r>
          </a:p>
        </p:txBody>
      </p:sp>
      <p:pic>
        <p:nvPicPr>
          <p:cNvPr id="6" name="Picture 5"/>
          <p:cNvPicPr>
            <a:picLocks noChangeAspect="1"/>
          </p:cNvPicPr>
          <p:nvPr userDrawn="1"/>
        </p:nvPicPr>
        <p:blipFill>
          <a:blip r:embed="rId2"/>
          <a:stretch>
            <a:fillRect/>
          </a:stretch>
        </p:blipFill>
        <p:spPr>
          <a:xfrm>
            <a:off x="5892597" y="829027"/>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Thank you</a:t>
            </a:r>
          </a:p>
          <a:p>
            <a:pPr defTabSz="914367">
              <a:lnSpc>
                <a:spcPct val="90000"/>
              </a:lnSpc>
              <a:spcAft>
                <a:spcPts val="588"/>
              </a:spcAft>
              <a:defRPr/>
            </a:pPr>
            <a:r>
              <a:rPr lang="en-US" sz="5294" dirty="0">
                <a:gradFill>
                  <a:gsLst>
                    <a:gs pos="2917">
                      <a:srgbClr val="FFFFFF"/>
                    </a:gs>
                    <a:gs pos="30000">
                      <a:srgbClr val="FFFFFF"/>
                    </a:gs>
                  </a:gsLst>
                  <a:lin ang="5400000" scaled="0"/>
                </a:gradFill>
                <a:latin typeface="Segoe UI Light"/>
              </a:rPr>
              <a:t>Budapest!</a:t>
            </a:r>
          </a:p>
        </p:txBody>
      </p:sp>
      <p:pic>
        <p:nvPicPr>
          <p:cNvPr id="6" name="Picture 5"/>
          <p:cNvPicPr>
            <a:picLocks noChangeAspect="1"/>
          </p:cNvPicPr>
          <p:nvPr userDrawn="1"/>
        </p:nvPicPr>
        <p:blipFill>
          <a:blip r:embed="rId2"/>
          <a:stretch>
            <a:fillRect/>
          </a:stretch>
        </p:blipFill>
        <p:spPr>
          <a:xfrm>
            <a:off x="6136131"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BF4427-42A5-F047-939B-C38E6516304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1677F-8E63-9542-A106-5395B7107F3B}" type="slidenum">
              <a:rPr lang="en-US" smtClean="0"/>
              <a:t>‹#›</a:t>
            </a:fld>
            <a:endParaRPr lang="en-US"/>
          </a:p>
        </p:txBody>
      </p:sp>
    </p:spTree>
    <p:extLst>
      <p:ext uri="{BB962C8B-B14F-4D97-AF65-F5344CB8AC3E}">
        <p14:creationId xmlns:p14="http://schemas.microsoft.com/office/powerpoint/2010/main" val="15552903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theme" Target="../theme/theme4.xml"/><Relationship Id="rId26" Type="http://schemas.openxmlformats.org/officeDocument/2006/relationships/image" Target="../media/image4.png"/><Relationship Id="rId27" Type="http://schemas.openxmlformats.org/officeDocument/2006/relationships/image" Target="../media/image5.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1.xml"/><Relationship Id="rId21" Type="http://schemas.openxmlformats.org/officeDocument/2006/relationships/slideLayout" Target="../slideLayouts/slideLayout82.xml"/><Relationship Id="rId22" Type="http://schemas.openxmlformats.org/officeDocument/2006/relationships/slideLayout" Target="../slideLayouts/slideLayout83.xml"/><Relationship Id="rId23" Type="http://schemas.openxmlformats.org/officeDocument/2006/relationships/slideLayout" Target="../slideLayouts/slideLayout84.xml"/><Relationship Id="rId24" Type="http://schemas.openxmlformats.org/officeDocument/2006/relationships/slideLayout" Target="../slideLayouts/slideLayout85.xml"/><Relationship Id="rId25" Type="http://schemas.openxmlformats.org/officeDocument/2006/relationships/slideLayout" Target="../slideLayouts/slideLayout86.xml"/><Relationship Id="rId26" Type="http://schemas.openxmlformats.org/officeDocument/2006/relationships/slideLayout" Target="../slideLayouts/slideLayout87.xml"/><Relationship Id="rId27" Type="http://schemas.openxmlformats.org/officeDocument/2006/relationships/slideLayout" Target="../slideLayouts/slideLayout88.xml"/><Relationship Id="rId28" Type="http://schemas.openxmlformats.org/officeDocument/2006/relationships/slideLayout" Target="../slideLayouts/slideLayout89.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30" Type="http://schemas.openxmlformats.org/officeDocument/2006/relationships/slideLayout" Target="../slideLayouts/slideLayout91.xml"/><Relationship Id="rId31" Type="http://schemas.openxmlformats.org/officeDocument/2006/relationships/slideLayout" Target="../slideLayouts/slideLayout92.xml"/><Relationship Id="rId32" Type="http://schemas.openxmlformats.org/officeDocument/2006/relationships/slideLayout" Target="../slideLayouts/slideLayout93.xml"/><Relationship Id="rId9" Type="http://schemas.openxmlformats.org/officeDocument/2006/relationships/slideLayout" Target="../slideLayouts/slideLayout70.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33" Type="http://schemas.openxmlformats.org/officeDocument/2006/relationships/slideLayout" Target="../slideLayouts/slideLayout94.xml"/><Relationship Id="rId34" Type="http://schemas.openxmlformats.org/officeDocument/2006/relationships/slideLayout" Target="../slideLayouts/slideLayout95.xml"/><Relationship Id="rId35" Type="http://schemas.openxmlformats.org/officeDocument/2006/relationships/slideLayout" Target="../slideLayouts/slideLayout96.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slideLayout" Target="../slideLayouts/slideLayout77.xml"/><Relationship Id="rId17" Type="http://schemas.openxmlformats.org/officeDocument/2006/relationships/slideLayout" Target="../slideLayouts/slideLayout78.xml"/><Relationship Id="rId18" Type="http://schemas.openxmlformats.org/officeDocument/2006/relationships/slideLayout" Target="../slideLayouts/slideLayout79.xml"/><Relationship Id="rId19" Type="http://schemas.openxmlformats.org/officeDocument/2006/relationships/slideLayout" Target="../slideLayouts/slideLayout80.xml"/><Relationship Id="rId37" Type="http://schemas.openxmlformats.org/officeDocument/2006/relationships/slideLayout" Target="../slideLayouts/slideLayout98.xml"/><Relationship Id="rId38" Type="http://schemas.openxmlformats.org/officeDocument/2006/relationships/slideLayout" Target="../slideLayouts/slideLayout99.xml"/><Relationship Id="rId39" Type="http://schemas.openxmlformats.org/officeDocument/2006/relationships/slideLayout" Target="../slideLayouts/slideLayout100.xml"/><Relationship Id="rId40" Type="http://schemas.openxmlformats.org/officeDocument/2006/relationships/slideLayout" Target="../slideLayouts/slideLayout101.xml"/><Relationship Id="rId41" Type="http://schemas.openxmlformats.org/officeDocument/2006/relationships/theme" Target="../theme/theme5.xml"/><Relationship Id="rId42"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theme" Target="../theme/theme6.xml"/><Relationship Id="rId1" Type="http://schemas.openxmlformats.org/officeDocument/2006/relationships/slideLayout" Target="../slideLayouts/slideLayout102.xml"/><Relationship Id="rId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F4427-42A5-F047-939B-C38E6516304E}" type="datetimeFigureOut">
              <a:rPr lang="en-US" smtClean="0"/>
              <a:t>9/29/16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1677F-8E63-9542-A106-5395B7107F3B}" type="slidenum">
              <a:rPr lang="en-US" smtClean="0"/>
              <a:t>‹#›</a:t>
            </a:fld>
            <a:endParaRPr lang="en-US"/>
          </a:p>
        </p:txBody>
      </p:sp>
    </p:spTree>
    <p:extLst>
      <p:ext uri="{BB962C8B-B14F-4D97-AF65-F5344CB8AC3E}">
        <p14:creationId xmlns:p14="http://schemas.microsoft.com/office/powerpoint/2010/main" val="1549845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3505" eaLnBrk="0" fontAlgn="base" hangingPunct="0">
              <a:spcBef>
                <a:spcPct val="0"/>
              </a:spcBef>
              <a:spcAft>
                <a:spcPct val="0"/>
              </a:spcAft>
            </a:pPr>
            <a:fld id="{77766A36-5CBE-4BCF-A319-A2369EABD10D}" type="datetimeFigureOut">
              <a:rPr lang="sv-SE" smtClean="0">
                <a:solidFill>
                  <a:prstClr val="white">
                    <a:tint val="75000"/>
                  </a:prstClr>
                </a:solidFill>
                <a:latin typeface="Segoe UI" panose="020B0502040204020203" pitchFamily="34" charset="0"/>
                <a:ea typeface="MS PGothic" panose="020B0600070205080204" pitchFamily="34" charset="-128"/>
              </a:rPr>
              <a:pPr defTabSz="913505" eaLnBrk="0" fontAlgn="base" hangingPunct="0">
                <a:spcBef>
                  <a:spcPct val="0"/>
                </a:spcBef>
                <a:spcAft>
                  <a:spcPct val="0"/>
                </a:spcAft>
              </a:pPr>
              <a:t>2016-09-29</a:t>
            </a:fld>
            <a:endParaRPr lang="sv-SE">
              <a:solidFill>
                <a:prstClr val="white">
                  <a:tint val="75000"/>
                </a:prstClr>
              </a:solidFill>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3505" eaLnBrk="0" fontAlgn="base" hangingPunct="0">
              <a:spcBef>
                <a:spcPct val="0"/>
              </a:spcBef>
              <a:spcAft>
                <a:spcPct val="0"/>
              </a:spcAft>
            </a:pPr>
            <a:endParaRPr lang="sv-SE">
              <a:solidFill>
                <a:prstClr val="white">
                  <a:tint val="75000"/>
                </a:prstClr>
              </a:solidFill>
              <a:latin typeface="Segoe UI" panose="020B0502040204020203" pitchFamily="34" charset="0"/>
              <a:ea typeface="MS PGothic" panose="020B0600070205080204" pitchFamily="34" charset="-128"/>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3505" eaLnBrk="0" fontAlgn="base" hangingPunct="0">
              <a:spcBef>
                <a:spcPct val="0"/>
              </a:spcBef>
              <a:spcAft>
                <a:spcPct val="0"/>
              </a:spcAft>
            </a:pPr>
            <a:fld id="{906DD1D4-6C39-4C84-BC66-14D85FEB23DC}" type="slidenum">
              <a:rPr lang="sv-SE" smtClean="0">
                <a:solidFill>
                  <a:prstClr val="white">
                    <a:tint val="75000"/>
                  </a:prstClr>
                </a:solidFill>
                <a:latin typeface="Segoe UI" panose="020B0502040204020203" pitchFamily="34" charset="0"/>
                <a:ea typeface="MS PGothic" panose="020B0600070205080204" pitchFamily="34" charset="-128"/>
              </a:rPr>
              <a:pPr defTabSz="913505" eaLnBrk="0" fontAlgn="base" hangingPunct="0">
                <a:spcBef>
                  <a:spcPct val="0"/>
                </a:spcBef>
                <a:spcAft>
                  <a:spcPct val="0"/>
                </a:spcAft>
              </a:pPr>
              <a:t>‹#›</a:t>
            </a:fld>
            <a:endParaRPr lang="sv-SE">
              <a:solidFill>
                <a:prstClr val="white">
                  <a:tint val="75000"/>
                </a:prstClr>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873482320"/>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371817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68782595"/>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2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2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2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2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2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46096887"/>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7"/>
            <a:ext cx="3859607" cy="133860"/>
          </a:xfrm>
          <a:prstGeom prst="rect">
            <a:avLst/>
          </a:prstGeom>
        </p:spPr>
        <p:txBody>
          <a:bodyPr vert="horz" lIns="0" tIns="0" rIns="91440" bIns="0" rtlCol="0" anchor="ctr"/>
          <a:lstStyle>
            <a:lvl1pPr marL="0" algn="l" defTabSz="91402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smtClean="0"/>
              <a:t>Microsoft Confidential</a:t>
            </a:r>
            <a:endParaRP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5" fontAlgn="base">
              <a:spcBef>
                <a:spcPct val="0"/>
              </a:spcBef>
              <a:spcAft>
                <a:spcPct val="0"/>
              </a:spcAft>
            </a:pPr>
            <a:fld id="{83758903-653A-7442-ACA2-36E6579F0BEB}" type="slidenum">
              <a:rPr lang="en-US" smtClean="0">
                <a:ea typeface="ＭＳ Ｐゴシック" charset="0"/>
              </a:rPr>
              <a:pPr defTabSz="913165"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86909648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Lst>
  <p:transition>
    <p:fade/>
  </p:transition>
  <p:timing>
    <p:tnLst>
      <p:par>
        <p:cTn id="1" dur="indefinite" restart="never" nodeType="tmRoot"/>
      </p:par>
    </p:tnLst>
  </p:timing>
  <p:txStyles>
    <p:titleStyle>
      <a:lvl1pPr algn="l" defTabSz="913165"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53"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78"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10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9" indent="-336019" algn="l" defTabSz="91316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9" indent="-236457" algn="l" defTabSz="91316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47" indent="-224014" algn="l" defTabSz="91316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59"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2"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7"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0"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6"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3"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9" algn="l" defTabSz="914027" rtl="0" eaLnBrk="1" latinLnBrk="0" hangingPunct="1">
        <a:defRPr sz="1765" kern="1200">
          <a:solidFill>
            <a:schemeClr val="tx1"/>
          </a:solidFill>
          <a:latin typeface="+mn-lt"/>
          <a:ea typeface="+mn-ea"/>
          <a:cs typeface="+mn-cs"/>
        </a:defRPr>
      </a:lvl6pPr>
      <a:lvl7pPr marL="2742080"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2.emf"/><Relationship Id="rId1" Type="http://schemas.openxmlformats.org/officeDocument/2006/relationships/slideLayout" Target="../slideLayouts/slideLayout29.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46" Type="http://schemas.openxmlformats.org/officeDocument/2006/relationships/image" Target="../media/image85.png"/><Relationship Id="rId47" Type="http://schemas.openxmlformats.org/officeDocument/2006/relationships/image" Target="../media/image86.jpg"/><Relationship Id="rId48" Type="http://schemas.openxmlformats.org/officeDocument/2006/relationships/image" Target="../media/image87.png"/><Relationship Id="rId20" Type="http://schemas.openxmlformats.org/officeDocument/2006/relationships/image" Target="../media/image59.jpeg"/><Relationship Id="rId21" Type="http://schemas.openxmlformats.org/officeDocument/2006/relationships/image" Target="../media/image60.png"/><Relationship Id="rId22" Type="http://schemas.openxmlformats.org/officeDocument/2006/relationships/image" Target="../media/image61.png"/><Relationship Id="rId23" Type="http://schemas.openxmlformats.org/officeDocument/2006/relationships/image" Target="../media/image62.png"/><Relationship Id="rId24" Type="http://schemas.openxmlformats.org/officeDocument/2006/relationships/image" Target="../media/image63.jpeg"/><Relationship Id="rId25" Type="http://schemas.openxmlformats.org/officeDocument/2006/relationships/image" Target="../media/image64.png"/><Relationship Id="rId26" Type="http://schemas.openxmlformats.org/officeDocument/2006/relationships/image" Target="../media/image65.jpeg"/><Relationship Id="rId27" Type="http://schemas.openxmlformats.org/officeDocument/2006/relationships/image" Target="../media/image66.png"/><Relationship Id="rId28" Type="http://schemas.openxmlformats.org/officeDocument/2006/relationships/image" Target="../media/image67.png"/><Relationship Id="rId29"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30" Type="http://schemas.openxmlformats.org/officeDocument/2006/relationships/image" Target="../media/image69.png"/><Relationship Id="rId31" Type="http://schemas.openxmlformats.org/officeDocument/2006/relationships/image" Target="../media/image70.png"/><Relationship Id="rId32" Type="http://schemas.openxmlformats.org/officeDocument/2006/relationships/image" Target="../media/image71.png"/><Relationship Id="rId9" Type="http://schemas.openxmlformats.org/officeDocument/2006/relationships/image" Target="../media/image48.emf"/><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33" Type="http://schemas.openxmlformats.org/officeDocument/2006/relationships/image" Target="../media/image72.png"/><Relationship Id="rId34" Type="http://schemas.openxmlformats.org/officeDocument/2006/relationships/image" Target="../media/image73.png"/><Relationship Id="rId35" Type="http://schemas.openxmlformats.org/officeDocument/2006/relationships/image" Target="../media/image74.png"/><Relationship Id="rId36" Type="http://schemas.openxmlformats.org/officeDocument/2006/relationships/image" Target="../media/image75.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37" Type="http://schemas.openxmlformats.org/officeDocument/2006/relationships/image" Target="../media/image76.png"/><Relationship Id="rId38" Type="http://schemas.openxmlformats.org/officeDocument/2006/relationships/image" Target="../media/image77.png"/><Relationship Id="rId39" Type="http://schemas.openxmlformats.org/officeDocument/2006/relationships/image" Target="../media/image78.png"/><Relationship Id="rId40" Type="http://schemas.openxmlformats.org/officeDocument/2006/relationships/image" Target="../media/image79.png"/><Relationship Id="rId41" Type="http://schemas.openxmlformats.org/officeDocument/2006/relationships/image" Target="../media/image80.png"/><Relationship Id="rId42" Type="http://schemas.openxmlformats.org/officeDocument/2006/relationships/image" Target="../media/image81.png"/><Relationship Id="rId43" Type="http://schemas.openxmlformats.org/officeDocument/2006/relationships/image" Target="../media/image82.png"/><Relationship Id="rId44" Type="http://schemas.openxmlformats.org/officeDocument/2006/relationships/image" Target="../media/image83.jpg"/><Relationship Id="rId45" Type="http://schemas.openxmlformats.org/officeDocument/2006/relationships/image" Target="../media/image84.emf"/></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 Type="http://schemas.openxmlformats.org/officeDocument/2006/relationships/slideLayout" Target="../slideLayouts/slideLayout39.xml"/><Relationship Id="rId2" Type="http://schemas.openxmlformats.org/officeDocument/2006/relationships/image" Target="../media/image88.png"/></Relationships>
</file>

<file path=ppt/slides/_rels/slide19.xml.rels><?xml version="1.0" encoding="UTF-8" standalone="yes"?>
<Relationships xmlns="http://schemas.openxmlformats.org/package/2006/relationships"><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50" Type="http://schemas.openxmlformats.org/officeDocument/2006/relationships/image" Target="../media/image144.png"/><Relationship Id="rId51" Type="http://schemas.openxmlformats.org/officeDocument/2006/relationships/image" Target="../media/image145.png"/><Relationship Id="rId52" Type="http://schemas.openxmlformats.org/officeDocument/2006/relationships/image" Target="../media/image146.png"/><Relationship Id="rId53" Type="http://schemas.openxmlformats.org/officeDocument/2006/relationships/image" Target="../media/image147.png"/><Relationship Id="rId54" Type="http://schemas.openxmlformats.org/officeDocument/2006/relationships/image" Target="../media/image148.png"/><Relationship Id="rId55" Type="http://schemas.openxmlformats.org/officeDocument/2006/relationships/image" Target="../media/image149.png"/><Relationship Id="rId56" Type="http://schemas.openxmlformats.org/officeDocument/2006/relationships/image" Target="../media/image150.png"/><Relationship Id="rId57" Type="http://schemas.openxmlformats.org/officeDocument/2006/relationships/image" Target="../media/image151.png"/><Relationship Id="rId58" Type="http://schemas.openxmlformats.org/officeDocument/2006/relationships/image" Target="../media/image152.png"/><Relationship Id="rId40" Type="http://schemas.openxmlformats.org/officeDocument/2006/relationships/image" Target="../media/image134.png"/><Relationship Id="rId41" Type="http://schemas.openxmlformats.org/officeDocument/2006/relationships/image" Target="../media/image135.png"/><Relationship Id="rId42" Type="http://schemas.openxmlformats.org/officeDocument/2006/relationships/image" Target="../media/image136.png"/><Relationship Id="rId43" Type="http://schemas.openxmlformats.org/officeDocument/2006/relationships/image" Target="../media/image137.png"/><Relationship Id="rId44" Type="http://schemas.openxmlformats.org/officeDocument/2006/relationships/image" Target="../media/image138.png"/><Relationship Id="rId45" Type="http://schemas.openxmlformats.org/officeDocument/2006/relationships/image" Target="../media/image139.png"/><Relationship Id="rId46" Type="http://schemas.openxmlformats.org/officeDocument/2006/relationships/image" Target="../media/image140.png"/><Relationship Id="rId47" Type="http://schemas.openxmlformats.org/officeDocument/2006/relationships/image" Target="../media/image141.png"/><Relationship Id="rId48" Type="http://schemas.openxmlformats.org/officeDocument/2006/relationships/image" Target="../media/image142.png"/><Relationship Id="rId49" Type="http://schemas.openxmlformats.org/officeDocument/2006/relationships/image" Target="../media/image143.png"/><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30" Type="http://schemas.openxmlformats.org/officeDocument/2006/relationships/image" Target="../media/image124.png"/><Relationship Id="rId31" Type="http://schemas.openxmlformats.org/officeDocument/2006/relationships/image" Target="../media/image125.png"/><Relationship Id="rId32" Type="http://schemas.openxmlformats.org/officeDocument/2006/relationships/image" Target="../media/image126.png"/><Relationship Id="rId33" Type="http://schemas.openxmlformats.org/officeDocument/2006/relationships/image" Target="../media/image127.png"/><Relationship Id="rId34" Type="http://schemas.openxmlformats.org/officeDocument/2006/relationships/image" Target="../media/image128.png"/><Relationship Id="rId35" Type="http://schemas.openxmlformats.org/officeDocument/2006/relationships/image" Target="../media/image129.png"/><Relationship Id="rId36" Type="http://schemas.openxmlformats.org/officeDocument/2006/relationships/image" Target="../media/image130.png"/><Relationship Id="rId37" Type="http://schemas.openxmlformats.org/officeDocument/2006/relationships/image" Target="../media/image131.png"/><Relationship Id="rId38" Type="http://schemas.openxmlformats.org/officeDocument/2006/relationships/image" Target="../media/image132.png"/><Relationship Id="rId39" Type="http://schemas.openxmlformats.org/officeDocument/2006/relationships/image" Target="../media/image133.png"/><Relationship Id="rId20" Type="http://schemas.openxmlformats.org/officeDocument/2006/relationships/image" Target="../media/image114.png"/><Relationship Id="rId21" Type="http://schemas.openxmlformats.org/officeDocument/2006/relationships/image" Target="../media/image115.png"/><Relationship Id="rId22" Type="http://schemas.openxmlformats.org/officeDocument/2006/relationships/image" Target="../media/image116.png"/><Relationship Id="rId23" Type="http://schemas.openxmlformats.org/officeDocument/2006/relationships/image" Target="../media/image117.png"/><Relationship Id="rId24" Type="http://schemas.openxmlformats.org/officeDocument/2006/relationships/image" Target="../media/image118.png"/><Relationship Id="rId25" Type="http://schemas.openxmlformats.org/officeDocument/2006/relationships/image" Target="../media/image119.png"/><Relationship Id="rId26" Type="http://schemas.openxmlformats.org/officeDocument/2006/relationships/image" Target="../media/image120.png"/><Relationship Id="rId27" Type="http://schemas.openxmlformats.org/officeDocument/2006/relationships/image" Target="../media/image121.png"/><Relationship Id="rId28" Type="http://schemas.openxmlformats.org/officeDocument/2006/relationships/image" Target="../media/image122.png"/><Relationship Id="rId29" Type="http://schemas.openxmlformats.org/officeDocument/2006/relationships/image" Target="../media/image123.png"/><Relationship Id="rId10" Type="http://schemas.openxmlformats.org/officeDocument/2006/relationships/image" Target="../media/image104.png"/><Relationship Id="rId11" Type="http://schemas.openxmlformats.org/officeDocument/2006/relationships/image" Target="../media/image105.png"/><Relationship Id="rId12"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documentation/samples/" TargetMode="External"/><Relationship Id="rId4" Type="http://schemas.openxmlformats.org/officeDocument/2006/relationships/hyperlink" Target="https://azure.microsoft.com/en-us/documentation/templates/" TargetMode="External"/><Relationship Id="rId5" Type="http://schemas.openxmlformats.org/officeDocument/2006/relationships/hyperlink" Target="https://azure.microsoft.com/en-us/campaigns/azure-vs-aws/" TargetMode="External"/><Relationship Id="rId6" Type="http://schemas.openxmlformats.org/officeDocument/2006/relationships/hyperlink" Target="https://azure.microsoft.com/en-us/solutions/architecture/" TargetMode="External"/><Relationship Id="rId1" Type="http://schemas.openxmlformats.org/officeDocument/2006/relationships/slideLayout" Target="../slideLayouts/slideLayout2.xml"/><Relationship Id="rId2" Type="http://schemas.openxmlformats.org/officeDocument/2006/relationships/hyperlink" Target="https://azure.microsoft.com/en-us/campaigns/developer-guid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zspark.microsof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821" y="5767350"/>
            <a:ext cx="1498758" cy="1079924"/>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grpSp>
      <p:grpSp>
        <p:nvGrpSpPr>
          <p:cNvPr id="47" name="Group 46"/>
          <p:cNvGrpSpPr/>
          <p:nvPr/>
        </p:nvGrpSpPr>
        <p:grpSpPr>
          <a:xfrm>
            <a:off x="9322053" y="5756601"/>
            <a:ext cx="1270674" cy="91557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dirty="0">
                <a:solidFill>
                  <a:srgbClr val="1E1E1E"/>
                </a:solidFill>
                <a:latin typeface="Segoe UI"/>
              </a:endParaRPr>
            </a:p>
          </p:txBody>
        </p:sp>
      </p:grpSp>
      <p:grpSp>
        <p:nvGrpSpPr>
          <p:cNvPr id="53" name="Group 52"/>
          <p:cNvGrpSpPr/>
          <p:nvPr/>
        </p:nvGrpSpPr>
        <p:grpSpPr>
          <a:xfrm>
            <a:off x="1524391" y="6313540"/>
            <a:ext cx="9143222" cy="54437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grpSp>
      <p:grpSp>
        <p:nvGrpSpPr>
          <p:cNvPr id="58" name="Group 57"/>
          <p:cNvGrpSpPr/>
          <p:nvPr/>
        </p:nvGrpSpPr>
        <p:grpSpPr>
          <a:xfrm>
            <a:off x="2100386" y="6430850"/>
            <a:ext cx="305670" cy="407347"/>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90539" y="6252119"/>
            <a:ext cx="391610" cy="521870"/>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188" y="6243631"/>
            <a:ext cx="305670" cy="407347"/>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4332" y="6319134"/>
            <a:ext cx="262103" cy="349287"/>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dirty="0">
                <a:solidFill>
                  <a:prstClr val="black"/>
                </a:solidFill>
                <a:latin typeface="Segoe UI"/>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01924" y="1851312"/>
            <a:ext cx="9565687" cy="1146613"/>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0"/>
            <a:r>
              <a:rPr lang="en-US" sz="6000" spc="-75" dirty="0" smtClean="0">
                <a:solidFill>
                  <a:srgbClr val="FFFFFF"/>
                </a:solidFill>
                <a:latin typeface="Segoe UI"/>
              </a:rPr>
              <a:t>Hands on with </a:t>
            </a:r>
            <a:r>
              <a:rPr lang="en-US" sz="6000" spc="-75" dirty="0" smtClean="0">
                <a:solidFill>
                  <a:srgbClr val="FFFFFF"/>
                </a:solidFill>
                <a:latin typeface="Segoe UI"/>
              </a:rPr>
              <a:t>Microsoft </a:t>
            </a:r>
            <a:r>
              <a:rPr lang="en-US" sz="6000" spc="-75" dirty="0" smtClean="0">
                <a:solidFill>
                  <a:srgbClr val="FFFFFF"/>
                </a:solidFill>
                <a:latin typeface="Segoe UI"/>
              </a:rPr>
              <a:t>Azure</a:t>
            </a:r>
            <a:endParaRPr lang="en-US" sz="6000" spc="-75" dirty="0">
              <a:solidFill>
                <a:srgbClr val="FFFFFF"/>
              </a:solidFill>
              <a:latin typeface="Segoe UI"/>
            </a:endParaRPr>
          </a:p>
          <a:p>
            <a:pPr defTabSz="685710"/>
            <a:endParaRPr lang="en-US" sz="6000" spc="-75" dirty="0">
              <a:solidFill>
                <a:srgbClr val="FFFFFF"/>
              </a:solidFill>
              <a:latin typeface="Segoe UI"/>
            </a:endParaRPr>
          </a:p>
          <a:p>
            <a:pPr defTabSz="685710"/>
            <a:r>
              <a:rPr lang="en-US" sz="3600" spc="-75" dirty="0" smtClean="0">
                <a:solidFill>
                  <a:srgbClr val="FFFFFF"/>
                </a:solidFill>
                <a:latin typeface="Segoe UI"/>
              </a:rPr>
              <a:t>Sean McKenna (@</a:t>
            </a:r>
            <a:r>
              <a:rPr lang="en-US" sz="3600" spc="-75" dirty="0" err="1" smtClean="0">
                <a:solidFill>
                  <a:srgbClr val="FFFFFF"/>
                </a:solidFill>
                <a:latin typeface="Segoe UI"/>
              </a:rPr>
              <a:t>seanmckmsft</a:t>
            </a:r>
            <a:r>
              <a:rPr lang="en-US" sz="3600" spc="-75" dirty="0" smtClean="0">
                <a:solidFill>
                  <a:srgbClr val="FFFFFF"/>
                </a:solidFill>
                <a:latin typeface="Segoe UI"/>
              </a:rPr>
              <a:t>)</a:t>
            </a:r>
          </a:p>
          <a:p>
            <a:pPr defTabSz="685710"/>
            <a:r>
              <a:rPr lang="en-US" sz="3600" spc="-75" dirty="0" smtClean="0">
                <a:solidFill>
                  <a:srgbClr val="FFFFFF"/>
                </a:solidFill>
                <a:latin typeface="Segoe UI"/>
              </a:rPr>
              <a:t>Ralph </a:t>
            </a:r>
            <a:r>
              <a:rPr lang="en-US" sz="3600" spc="-75" dirty="0" err="1" smtClean="0">
                <a:solidFill>
                  <a:srgbClr val="FFFFFF"/>
                </a:solidFill>
                <a:latin typeface="Segoe UI"/>
              </a:rPr>
              <a:t>Squillace</a:t>
            </a:r>
            <a:r>
              <a:rPr lang="en-US" sz="3600" spc="-75" dirty="0" smtClean="0">
                <a:solidFill>
                  <a:srgbClr val="FFFFFF"/>
                </a:solidFill>
                <a:latin typeface="Segoe UI"/>
              </a:rPr>
              <a:t> (@</a:t>
            </a:r>
            <a:r>
              <a:rPr lang="en-US" sz="3600" spc="-75" dirty="0" err="1" smtClean="0">
                <a:solidFill>
                  <a:srgbClr val="FFFFFF"/>
                </a:solidFill>
                <a:latin typeface="Segoe UI"/>
              </a:rPr>
              <a:t>ralph_squillace</a:t>
            </a:r>
            <a:r>
              <a:rPr lang="en-US" sz="3600" spc="-75" dirty="0" smtClean="0">
                <a:solidFill>
                  <a:srgbClr val="FFFFFF"/>
                </a:solidFill>
                <a:latin typeface="Segoe UI"/>
              </a:rPr>
              <a:t>)</a:t>
            </a:r>
            <a:endParaRPr lang="en-US" sz="3600" spc="-75" dirty="0" smtClean="0">
              <a:solidFill>
                <a:srgbClr val="FFFFFF"/>
              </a:solidFill>
              <a:latin typeface="Segoe UI"/>
            </a:endParaRPr>
          </a:p>
          <a:p>
            <a:pPr defTabSz="685710"/>
            <a:r>
              <a:rPr lang="en-US" sz="3600" spc="-75" dirty="0" smtClean="0">
                <a:solidFill>
                  <a:srgbClr val="FFFFFF"/>
                </a:solidFill>
                <a:latin typeface="Segoe UI"/>
              </a:rPr>
              <a:t>Cory </a:t>
            </a:r>
            <a:r>
              <a:rPr lang="en-US" sz="3600" spc="-75" dirty="0" smtClean="0">
                <a:solidFill>
                  <a:srgbClr val="FFFFFF"/>
                </a:solidFill>
                <a:latin typeface="Segoe UI"/>
              </a:rPr>
              <a:t>Fowler (@</a:t>
            </a:r>
            <a:r>
              <a:rPr lang="en-US" sz="3600" spc="-75" dirty="0" err="1" smtClean="0">
                <a:solidFill>
                  <a:srgbClr val="FFFFFF"/>
                </a:solidFill>
                <a:latin typeface="Segoe UI"/>
              </a:rPr>
              <a:t>cfowlermsft</a:t>
            </a:r>
            <a:r>
              <a:rPr lang="en-US" sz="3600" spc="-75" dirty="0" smtClean="0">
                <a:solidFill>
                  <a:srgbClr val="FFFFFF"/>
                </a:solidFill>
                <a:latin typeface="Segoe UI"/>
              </a:rPr>
              <a:t>)</a:t>
            </a:r>
            <a:endParaRPr lang="en-US" sz="3600" spc="-75" dirty="0">
              <a:solidFill>
                <a:srgbClr val="FFFFFF"/>
              </a:solidFill>
              <a:latin typeface="Segoe UI"/>
            </a:endParaRPr>
          </a:p>
          <a:p>
            <a:pPr defTabSz="685710"/>
            <a:endParaRPr lang="en-US" sz="4706" spc="-75" dirty="0">
              <a:solidFill>
                <a:srgbClr val="FFFFFF"/>
              </a:solidFill>
              <a:latin typeface="Segoe UI Light"/>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046" y="3798665"/>
            <a:ext cx="2788566" cy="3044533"/>
          </a:xfrm>
          <a:prstGeom prst="rect">
            <a:avLst/>
          </a:prstGeom>
        </p:spPr>
      </p:pic>
    </p:spTree>
    <p:extLst>
      <p:ext uri="{BB962C8B-B14F-4D97-AF65-F5344CB8AC3E}">
        <p14:creationId xmlns:p14="http://schemas.microsoft.com/office/powerpoint/2010/main" val="1910528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41" y="378698"/>
            <a:ext cx="10560513" cy="6187345"/>
          </a:xfrm>
          <a:prstGeom prst="rect">
            <a:avLst/>
          </a:prstGeom>
        </p:spPr>
      </p:pic>
      <p:sp>
        <p:nvSpPr>
          <p:cNvPr id="71" name="TextBox 70"/>
          <p:cNvSpPr txBox="1"/>
          <p:nvPr/>
        </p:nvSpPr>
        <p:spPr>
          <a:xfrm>
            <a:off x="363729" y="4471288"/>
            <a:ext cx="2960827" cy="1646941"/>
          </a:xfrm>
          <a:prstGeom prst="rect">
            <a:avLst/>
          </a:prstGeom>
          <a:noFill/>
        </p:spPr>
        <p:txBody>
          <a:bodyPr wrap="none" lIns="277852" tIns="277852" rIns="277852" bIns="277852" rtlCol="0">
            <a:spAutoFit/>
          </a:bodyPr>
          <a:lstStyle/>
          <a:p>
            <a:pPr defTabSz="914192" eaLnBrk="0" fontAlgn="base" hangingPunct="0">
              <a:lnSpc>
                <a:spcPct val="90000"/>
              </a:lnSpc>
              <a:spcBef>
                <a:spcPct val="0"/>
              </a:spcBef>
              <a:spcAft>
                <a:spcPts val="588"/>
              </a:spcAft>
              <a:defRPr/>
            </a:pPr>
            <a:r>
              <a:rPr lang="en-US" sz="3920" kern="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kern="0" dirty="0">
                <a:gradFill>
                  <a:gsLst>
                    <a:gs pos="2917">
                      <a:srgbClr val="ECECEC"/>
                    </a:gs>
                    <a:gs pos="30000">
                      <a:srgbClr val="ECECEC"/>
                    </a:gs>
                  </a:gsLst>
                  <a:lin ang="5400000" scaled="0"/>
                </a:gradFill>
                <a:latin typeface="Segoe UI Light"/>
                <a:ea typeface="MS PGothic" panose="020B0600070205080204" pitchFamily="34" charset="-128"/>
              </a:rPr>
            </a:br>
            <a:r>
              <a:rPr lang="en-US" sz="3920" kern="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672511" y="5883998"/>
            <a:ext cx="1923219" cy="479475"/>
            <a:chOff x="508821" y="5014712"/>
            <a:chExt cx="1962062" cy="489159"/>
          </a:xfrm>
        </p:grpSpPr>
        <p:sp>
          <p:nvSpPr>
            <p:cNvPr id="73" name="Oval 72"/>
            <p:cNvSpPr/>
            <p:nvPr/>
          </p:nvSpPr>
          <p:spPr bwMode="auto">
            <a:xfrm>
              <a:off x="508821" y="5119266"/>
              <a:ext cx="250277" cy="250277"/>
            </a:xfrm>
            <a:prstGeom prst="ellipse">
              <a:avLst/>
            </a:prstGeom>
            <a:solidFill>
              <a:schemeClr val="tx1"/>
            </a:solidFill>
            <a:ln w="73025">
              <a:solidFill>
                <a:schemeClr val="tx1">
                  <a:alpha val="6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solidFill>
                  <a:prstClr val="white"/>
                </a:solidFill>
                <a:latin typeface="Segoe UI Semilight"/>
                <a:ea typeface="Segoe UI" pitchFamily="34" charset="0"/>
                <a:cs typeface="Segoe UI" pitchFamily="34" charset="0"/>
              </a:endParaRPr>
            </a:p>
          </p:txBody>
        </p:sp>
        <p:sp>
          <p:nvSpPr>
            <p:cNvPr id="74" name="TextBox 73"/>
            <p:cNvSpPr txBox="1"/>
            <p:nvPr/>
          </p:nvSpPr>
          <p:spPr>
            <a:xfrm>
              <a:off x="683678" y="5014712"/>
              <a:ext cx="1787205" cy="489159"/>
            </a:xfrm>
            <a:prstGeom prst="rect">
              <a:avLst/>
            </a:prstGeom>
            <a:noFill/>
          </p:spPr>
          <p:txBody>
            <a:bodyPr wrap="none" lIns="179259" tIns="143407" rIns="179259" bIns="143407" rtlCol="0">
              <a:spAutoFit/>
            </a:bodyPr>
            <a:lstStyle/>
            <a:p>
              <a:pPr defTabSz="914192" eaLnBrk="0" fontAlgn="base" hangingPunct="0">
                <a:lnSpc>
                  <a:spcPct val="90000"/>
                </a:lnSpc>
                <a:spcBef>
                  <a:spcPct val="0"/>
                </a:spcBef>
                <a:spcAft>
                  <a:spcPts val="588"/>
                </a:spcAft>
                <a:defRPr/>
              </a:pPr>
              <a:r>
                <a:rPr lang="en-US" sz="1371" kern="0" cap="all"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sp>
        <p:nvSpPr>
          <p:cNvPr id="40" name="TextBox 39"/>
          <p:cNvSpPr txBox="1"/>
          <p:nvPr/>
        </p:nvSpPr>
        <p:spPr>
          <a:xfrm>
            <a:off x="242875" y="2537475"/>
            <a:ext cx="2542571" cy="2814505"/>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2" eaLnBrk="0" fontAlgn="base" hangingPunct="0">
              <a:spcBef>
                <a:spcPct val="0"/>
              </a:spcBef>
              <a:defRPr/>
            </a:pPr>
            <a:r>
              <a:rPr lang="en-US" sz="16270" kern="0" spc="-412"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34</a:t>
            </a:r>
          </a:p>
        </p:txBody>
      </p:sp>
      <p:sp>
        <p:nvSpPr>
          <p:cNvPr id="64" name="Oval 63"/>
          <p:cNvSpPr/>
          <p:nvPr/>
        </p:nvSpPr>
        <p:spPr bwMode="auto">
          <a:xfrm>
            <a:off x="9228350" y="4192888"/>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7780" y="280892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8137" y="227381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7218" y="3154976"/>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59956" y="3314731"/>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7379" y="209324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9791" y="205160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2038" y="461090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4513" y="253854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7982" y="256917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40565" y="223119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10564" y="215311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800948" y="2202969"/>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6798" y="2848842"/>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5929" y="2558601"/>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4516" y="235433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51928" y="273563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4014" y="517403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32665" y="5457189"/>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6411" y="313162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3300" y="246266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5858" y="365296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5055" y="267294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2810" y="249335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3051" y="178781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5108" y="188773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3585" y="221733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3585" y="180455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1914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all" spc="0" normalizeH="0" baseline="0" noProof="0" dirty="0">
                  <a:ln>
                    <a:noFill/>
                  </a:ln>
                  <a:solidFill>
                    <a:srgbClr val="FFFFFF">
                      <a:lumMod val="85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477878" cy="2165097"/>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27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34</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535103" y="362384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p:cNvSpPr/>
          <p:nvPr/>
        </p:nvSpPr>
        <p:spPr bwMode="auto">
          <a:xfrm>
            <a:off x="6863964" y="176253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p:cNvSpPr/>
          <p:nvPr/>
        </p:nvSpPr>
        <p:spPr bwMode="auto">
          <a:xfrm>
            <a:off x="7016364" y="191493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p:cNvSpPr/>
          <p:nvPr/>
        </p:nvSpPr>
        <p:spPr bwMode="auto">
          <a:xfrm>
            <a:off x="6363069" y="15466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6540137" y="14027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p:cNvSpPr/>
          <p:nvPr/>
        </p:nvSpPr>
        <p:spPr bwMode="auto">
          <a:xfrm>
            <a:off x="-154771" y="916339"/>
            <a:ext cx="12489655" cy="5276326"/>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p:cNvSpPr/>
          <p:nvPr/>
        </p:nvSpPr>
        <p:spPr>
          <a:xfrm>
            <a:off x="-154297" y="1362073"/>
            <a:ext cx="12347570" cy="4218078"/>
          </a:xfrm>
          <a:prstGeom prst="rect">
            <a:avLst/>
          </a:prstGeom>
        </p:spPr>
        <p:txBody>
          <a:bodyPr wrap="square" anchor="b">
            <a:spAutoFit/>
          </a:bodyPr>
          <a:lstStyle/>
          <a:p>
            <a:pPr algn="ctr" defTabSz="913951">
              <a:lnSpc>
                <a:spcPct val="95000"/>
              </a:lnSpc>
              <a:buSzPct val="90000"/>
            </a:pPr>
            <a:r>
              <a:rPr lang="en-US" sz="9407" dirty="0">
                <a:latin typeface="Segoe UI Light" panose="020B0502040204020203" pitchFamily="34" charset="0"/>
                <a:cs typeface="Segoe UI Light" panose="020B0502040204020203" pitchFamily="34" charset="0"/>
              </a:rPr>
              <a:t>The amount of servers added in 2011</a:t>
            </a:r>
          </a:p>
          <a:p>
            <a:pPr algn="ctr" defTabSz="913951">
              <a:lnSpc>
                <a:spcPct val="95000"/>
              </a:lnSpc>
              <a:buSzPct val="90000"/>
            </a:pPr>
            <a:r>
              <a:rPr lang="en-US" sz="9407" dirty="0">
                <a:latin typeface="Segoe UI Light" panose="020B0502040204020203" pitchFamily="34" charset="0"/>
                <a:cs typeface="Segoe UI Light" panose="020B0502040204020203" pitchFamily="34" charset="0"/>
              </a:rPr>
              <a:t>we add every day</a:t>
            </a:r>
          </a:p>
        </p:txBody>
      </p:sp>
    </p:spTree>
    <p:extLst>
      <p:ext uri="{BB962C8B-B14F-4D97-AF65-F5344CB8AC3E}">
        <p14:creationId xmlns:p14="http://schemas.microsoft.com/office/powerpoint/2010/main" val="81381179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496" t="29351" r="6530" b="1412"/>
          <a:stretch/>
        </p:blipFill>
        <p:spPr>
          <a:xfrm>
            <a:off x="-28699" y="-6806"/>
            <a:ext cx="12249401" cy="6871615"/>
          </a:xfrm>
          <a:prstGeom prst="rect">
            <a:avLst/>
          </a:prstGeom>
        </p:spPr>
      </p:pic>
      <p:sp>
        <p:nvSpPr>
          <p:cNvPr id="3" name="Oval 2"/>
          <p:cNvSpPr/>
          <p:nvPr/>
        </p:nvSpPr>
        <p:spPr bwMode="auto">
          <a:xfrm>
            <a:off x="10278724" y="5370979"/>
            <a:ext cx="896297" cy="896297"/>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10083294" y="5175550"/>
            <a:ext cx="1287154" cy="1287154"/>
          </a:xfrm>
          <a:prstGeom prst="ellipse">
            <a:avLst/>
          </a:prstGeom>
          <a:noFill/>
          <a:ln w="381000">
            <a:solidFill>
              <a:schemeClr val="bg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45964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2804"/>
            <a:ext cx="12192000" cy="8097672"/>
          </a:xfrm>
          <a:prstGeom prst="rect">
            <a:avLst/>
          </a:prstGeom>
          <a:solidFill>
            <a:srgbClr val="FFFF00">
              <a:alpha val="31000"/>
            </a:srgbClr>
          </a:solidFill>
        </p:spPr>
      </p:pic>
      <p:sp>
        <p:nvSpPr>
          <p:cNvPr id="21" name="Slide Number Placeholder 12"/>
          <p:cNvSpPr txBox="1">
            <a:spLocks/>
          </p:cNvSpPr>
          <p:nvPr/>
        </p:nvSpPr>
        <p:spPr>
          <a:xfrm>
            <a:off x="6941300" y="7035248"/>
            <a:ext cx="2742811" cy="365074"/>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AB118C0-1F9C-478F-BD1F-3D627975742B}" type="slidenum">
              <a:rPr lang="en-US">
                <a:solidFill>
                  <a:srgbClr val="FFFFFF">
                    <a:tint val="75000"/>
                  </a:srgbClr>
                </a:solidFill>
              </a:rPr>
              <a:pPr>
                <a:defRPr/>
              </a:pPr>
              <a:t>13</a:t>
            </a:fld>
            <a:endParaRPr lang="en-US">
              <a:solidFill>
                <a:srgbClr val="FFFFFF">
                  <a:tint val="75000"/>
                </a:srgbClr>
              </a:solidFill>
            </a:endParaRPr>
          </a:p>
        </p:txBody>
      </p:sp>
    </p:spTree>
    <p:extLst>
      <p:ext uri="{BB962C8B-B14F-4D97-AF65-F5344CB8AC3E}">
        <p14:creationId xmlns:p14="http://schemas.microsoft.com/office/powerpoint/2010/main" val="12707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0" y="-7295"/>
            <a:ext cx="12268502" cy="6872590"/>
          </a:xfrm>
          <a:prstGeom prst="rect">
            <a:avLst/>
          </a:prstGeom>
        </p:spPr>
      </p:pic>
      <p:pic>
        <p:nvPicPr>
          <p:cNvPr id="5" name="Picture 4"/>
          <p:cNvPicPr>
            <a:picLocks noChangeAspect="1"/>
          </p:cNvPicPr>
          <p:nvPr/>
        </p:nvPicPr>
        <p:blipFill>
          <a:blip r:embed="rId4"/>
          <a:stretch>
            <a:fillRect/>
          </a:stretch>
        </p:blipFill>
        <p:spPr>
          <a:xfrm>
            <a:off x="1987386" y="1262641"/>
            <a:ext cx="10606960" cy="5186026"/>
          </a:xfrm>
          <a:prstGeom prst="rect">
            <a:avLst/>
          </a:prstGeom>
        </p:spPr>
      </p:pic>
    </p:spTree>
    <p:extLst>
      <p:ext uri="{BB962C8B-B14F-4D97-AF65-F5344CB8AC3E}">
        <p14:creationId xmlns:p14="http://schemas.microsoft.com/office/powerpoint/2010/main" val="110496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41" y="378698"/>
            <a:ext cx="10560513" cy="6187345"/>
          </a:xfrm>
          <a:prstGeom prst="rect">
            <a:avLst/>
          </a:prstGeom>
        </p:spPr>
      </p:pic>
      <p:sp>
        <p:nvSpPr>
          <p:cNvPr id="64" name="Oval 63"/>
          <p:cNvSpPr/>
          <p:nvPr/>
        </p:nvSpPr>
        <p:spPr bwMode="auto">
          <a:xfrm>
            <a:off x="9228350" y="4192888"/>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7780" y="280892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8137" y="227381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7218" y="3154976"/>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59956" y="3314731"/>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7379" y="209324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9791" y="205160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2038" y="461090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4513" y="253854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7982" y="256917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40565" y="223119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10564" y="215311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800948" y="2202969"/>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6798" y="2848842"/>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5929" y="2558601"/>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4516" y="235433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51928" y="273563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4014" y="517403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32665" y="5457189"/>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6411" y="3131620"/>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3300" y="246266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5858" y="365296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5055" y="2672944"/>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2810" y="249335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3051" y="178781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5108" y="1887737"/>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3585" y="2217335"/>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3585" y="1804553"/>
            <a:ext cx="280535" cy="280528"/>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388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41" y="378698"/>
            <a:ext cx="10560513" cy="6187345"/>
          </a:xfrm>
          <a:prstGeom prst="rect">
            <a:avLst/>
          </a:prstGeom>
        </p:spPr>
      </p:pic>
      <p:sp>
        <p:nvSpPr>
          <p:cNvPr id="40" name="TextBox 39"/>
          <p:cNvSpPr txBox="1"/>
          <p:nvPr/>
        </p:nvSpPr>
        <p:spPr>
          <a:xfrm>
            <a:off x="242874" y="2537475"/>
            <a:ext cx="1551851" cy="2814505"/>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2">
              <a:defRPr/>
            </a:pPr>
            <a:r>
              <a:rPr lang="en-US" sz="16270" kern="0" spc="-412"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a:t>
            </a:r>
          </a:p>
        </p:txBody>
      </p:sp>
      <p:sp>
        <p:nvSpPr>
          <p:cNvPr id="2" name="Rectangle 1"/>
          <p:cNvSpPr/>
          <p:nvPr/>
        </p:nvSpPr>
        <p:spPr>
          <a:xfrm>
            <a:off x="492161" y="4901972"/>
            <a:ext cx="3460739" cy="1176733"/>
          </a:xfrm>
          <a:prstGeom prst="rect">
            <a:avLst/>
          </a:prstGeom>
        </p:spPr>
        <p:txBody>
          <a:bodyPr wrap="none">
            <a:spAutoFit/>
          </a:bodyPr>
          <a:lstStyle/>
          <a:p>
            <a:pPr>
              <a:defRPr/>
            </a:pPr>
            <a:r>
              <a:rPr lang="en-US" sz="3529" kern="0" dirty="0">
                <a:solidFill>
                  <a:prstClr val="white"/>
                </a:solidFill>
                <a:latin typeface="Segoe UI" panose="020B0502040204020203" pitchFamily="34" charset="0"/>
                <a:ea typeface="MS PGothic" panose="020B0600070205080204" pitchFamily="34" charset="-128"/>
              </a:rPr>
              <a:t>In-Country </a:t>
            </a:r>
          </a:p>
          <a:p>
            <a:pPr>
              <a:defRPr/>
            </a:pPr>
            <a:r>
              <a:rPr lang="en-US" sz="3529" kern="0" dirty="0">
                <a:solidFill>
                  <a:prstClr val="white"/>
                </a:solidFill>
                <a:latin typeface="Segoe UI" panose="020B0502040204020203" pitchFamily="34" charset="0"/>
                <a:ea typeface="MS PGothic" panose="020B0600070205080204" pitchFamily="34" charset="-128"/>
              </a:rPr>
              <a:t>Disaster Recovery</a:t>
            </a:r>
          </a:p>
        </p:txBody>
      </p:sp>
      <p:grpSp>
        <p:nvGrpSpPr>
          <p:cNvPr id="15" name="Group 14"/>
          <p:cNvGrpSpPr/>
          <p:nvPr/>
        </p:nvGrpSpPr>
        <p:grpSpPr>
          <a:xfrm>
            <a:off x="3023420" y="800569"/>
            <a:ext cx="1173445" cy="1545400"/>
            <a:chOff x="-1919577" y="1959448"/>
            <a:chExt cx="1196975" cy="1576388"/>
          </a:xfrm>
        </p:grpSpPr>
        <p:sp>
          <p:nvSpPr>
            <p:cNvPr id="16" name="Freeform 5"/>
            <p:cNvSpPr>
              <a:spLocks/>
            </p:cNvSpPr>
            <p:nvPr/>
          </p:nvSpPr>
          <p:spPr bwMode="auto">
            <a:xfrm>
              <a:off x="-1919577" y="1959448"/>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17" name="Picture 16"/>
            <p:cNvPicPr>
              <a:picLocks noChangeAspect="1"/>
            </p:cNvPicPr>
            <p:nvPr/>
          </p:nvPicPr>
          <p:blipFill>
            <a:blip r:embed="rId4"/>
            <a:stretch>
              <a:fillRect/>
            </a:stretch>
          </p:blipFill>
          <p:spPr>
            <a:xfrm>
              <a:off x="-1761718" y="2116253"/>
              <a:ext cx="879670" cy="879670"/>
            </a:xfrm>
            <a:prstGeom prst="rect">
              <a:avLst/>
            </a:prstGeom>
            <a:ln w="25400">
              <a:noFill/>
            </a:ln>
          </p:spPr>
        </p:pic>
      </p:grpSp>
      <p:grpSp>
        <p:nvGrpSpPr>
          <p:cNvPr id="18" name="Group 17"/>
          <p:cNvGrpSpPr/>
          <p:nvPr/>
        </p:nvGrpSpPr>
        <p:grpSpPr>
          <a:xfrm>
            <a:off x="2437476" y="1382683"/>
            <a:ext cx="1173445" cy="1545400"/>
            <a:chOff x="-1805666" y="3963119"/>
            <a:chExt cx="1196975" cy="1576388"/>
          </a:xfrm>
        </p:grpSpPr>
        <p:sp>
          <p:nvSpPr>
            <p:cNvPr id="19" name="Freeform 5"/>
            <p:cNvSpPr>
              <a:spLocks/>
            </p:cNvSpPr>
            <p:nvPr/>
          </p:nvSpPr>
          <p:spPr bwMode="auto">
            <a:xfrm>
              <a:off x="-1805666" y="3963119"/>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20" name="Picture 19"/>
            <p:cNvPicPr>
              <a:picLocks noChangeAspect="1"/>
            </p:cNvPicPr>
            <p:nvPr/>
          </p:nvPicPr>
          <p:blipFill>
            <a:blip r:embed="rId5"/>
            <a:stretch>
              <a:fillRect/>
            </a:stretch>
          </p:blipFill>
          <p:spPr>
            <a:xfrm>
              <a:off x="-1647807" y="4119924"/>
              <a:ext cx="879670" cy="879670"/>
            </a:xfrm>
            <a:prstGeom prst="rect">
              <a:avLst/>
            </a:prstGeom>
            <a:ln w="25400">
              <a:noFill/>
            </a:ln>
          </p:spPr>
        </p:pic>
      </p:grpSp>
      <p:grpSp>
        <p:nvGrpSpPr>
          <p:cNvPr id="21" name="Group 20"/>
          <p:cNvGrpSpPr/>
          <p:nvPr/>
        </p:nvGrpSpPr>
        <p:grpSpPr>
          <a:xfrm>
            <a:off x="5500607" y="655963"/>
            <a:ext cx="1173445" cy="1545400"/>
            <a:chOff x="-1726793" y="5661468"/>
            <a:chExt cx="1196975" cy="1576388"/>
          </a:xfrm>
        </p:grpSpPr>
        <p:sp>
          <p:nvSpPr>
            <p:cNvPr id="22" name="Freeform 5"/>
            <p:cNvSpPr>
              <a:spLocks/>
            </p:cNvSpPr>
            <p:nvPr/>
          </p:nvSpPr>
          <p:spPr bwMode="auto">
            <a:xfrm>
              <a:off x="-1726793" y="5661468"/>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23" name="Picture 22"/>
            <p:cNvPicPr>
              <a:picLocks noChangeAspect="1"/>
            </p:cNvPicPr>
            <p:nvPr/>
          </p:nvPicPr>
          <p:blipFill>
            <a:blip r:embed="rId6"/>
            <a:stretch>
              <a:fillRect/>
            </a:stretch>
          </p:blipFill>
          <p:spPr>
            <a:xfrm>
              <a:off x="-1568934" y="5818273"/>
              <a:ext cx="879670" cy="879670"/>
            </a:xfrm>
            <a:prstGeom prst="rect">
              <a:avLst/>
            </a:prstGeom>
            <a:ln w="25400">
              <a:noFill/>
            </a:ln>
          </p:spPr>
        </p:pic>
      </p:grpSp>
      <p:grpSp>
        <p:nvGrpSpPr>
          <p:cNvPr id="24" name="Group 23"/>
          <p:cNvGrpSpPr/>
          <p:nvPr/>
        </p:nvGrpSpPr>
        <p:grpSpPr>
          <a:xfrm>
            <a:off x="8736107" y="769095"/>
            <a:ext cx="1173445" cy="1545400"/>
            <a:chOff x="-3280477" y="4940299"/>
            <a:chExt cx="1196975" cy="1576388"/>
          </a:xfrm>
        </p:grpSpPr>
        <p:sp>
          <p:nvSpPr>
            <p:cNvPr id="25" name="Freeform 5"/>
            <p:cNvSpPr>
              <a:spLocks/>
            </p:cNvSpPr>
            <p:nvPr/>
          </p:nvSpPr>
          <p:spPr bwMode="auto">
            <a:xfrm>
              <a:off x="-3280477" y="4940299"/>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26" name="Picture 25"/>
            <p:cNvPicPr>
              <a:picLocks noChangeAspect="1"/>
            </p:cNvPicPr>
            <p:nvPr/>
          </p:nvPicPr>
          <p:blipFill>
            <a:blip r:embed="rId7"/>
            <a:stretch>
              <a:fillRect/>
            </a:stretch>
          </p:blipFill>
          <p:spPr>
            <a:xfrm>
              <a:off x="-3122618" y="5097104"/>
              <a:ext cx="879670" cy="879670"/>
            </a:xfrm>
            <a:prstGeom prst="rect">
              <a:avLst/>
            </a:prstGeom>
            <a:ln w="25400">
              <a:noFill/>
            </a:ln>
          </p:spPr>
        </p:pic>
      </p:grpSp>
      <p:grpSp>
        <p:nvGrpSpPr>
          <p:cNvPr id="27" name="Group 26"/>
          <p:cNvGrpSpPr/>
          <p:nvPr/>
        </p:nvGrpSpPr>
        <p:grpSpPr>
          <a:xfrm>
            <a:off x="6222854" y="1053086"/>
            <a:ext cx="1173445" cy="1545400"/>
            <a:chOff x="-3531430" y="2974937"/>
            <a:chExt cx="1196975" cy="1576388"/>
          </a:xfrm>
        </p:grpSpPr>
        <p:sp>
          <p:nvSpPr>
            <p:cNvPr id="28" name="Freeform 5"/>
            <p:cNvSpPr>
              <a:spLocks/>
            </p:cNvSpPr>
            <p:nvPr/>
          </p:nvSpPr>
          <p:spPr bwMode="auto">
            <a:xfrm>
              <a:off x="-3531430" y="2974937"/>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29" name="Picture 28"/>
            <p:cNvPicPr>
              <a:picLocks noChangeAspect="1"/>
            </p:cNvPicPr>
            <p:nvPr/>
          </p:nvPicPr>
          <p:blipFill>
            <a:blip r:embed="rId8"/>
            <a:stretch>
              <a:fillRect/>
            </a:stretch>
          </p:blipFill>
          <p:spPr>
            <a:xfrm>
              <a:off x="-3373571" y="3131742"/>
              <a:ext cx="879670" cy="879670"/>
            </a:xfrm>
            <a:prstGeom prst="rect">
              <a:avLst/>
            </a:prstGeom>
            <a:ln w="25400">
              <a:noFill/>
            </a:ln>
          </p:spPr>
        </p:pic>
      </p:grpSp>
      <p:grpSp>
        <p:nvGrpSpPr>
          <p:cNvPr id="30" name="Group 29"/>
          <p:cNvGrpSpPr/>
          <p:nvPr/>
        </p:nvGrpSpPr>
        <p:grpSpPr>
          <a:xfrm>
            <a:off x="9543190" y="3713145"/>
            <a:ext cx="1173445" cy="1545400"/>
            <a:chOff x="-3529251" y="933697"/>
            <a:chExt cx="1196975" cy="1576388"/>
          </a:xfrm>
        </p:grpSpPr>
        <p:sp>
          <p:nvSpPr>
            <p:cNvPr id="31" name="Freeform 5"/>
            <p:cNvSpPr>
              <a:spLocks/>
            </p:cNvSpPr>
            <p:nvPr/>
          </p:nvSpPr>
          <p:spPr bwMode="auto">
            <a:xfrm>
              <a:off x="-3529251" y="933697"/>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32" name="Picture 31"/>
            <p:cNvPicPr>
              <a:picLocks noChangeAspect="1"/>
            </p:cNvPicPr>
            <p:nvPr/>
          </p:nvPicPr>
          <p:blipFill>
            <a:blip r:embed="rId9"/>
            <a:stretch>
              <a:fillRect/>
            </a:stretch>
          </p:blipFill>
          <p:spPr>
            <a:xfrm>
              <a:off x="-3371392" y="1090502"/>
              <a:ext cx="879670" cy="879670"/>
            </a:xfrm>
            <a:prstGeom prst="rect">
              <a:avLst/>
            </a:prstGeom>
            <a:ln w="25400">
              <a:noFill/>
            </a:ln>
          </p:spPr>
        </p:pic>
      </p:grpSp>
      <p:grpSp>
        <p:nvGrpSpPr>
          <p:cNvPr id="33" name="Group 32"/>
          <p:cNvGrpSpPr/>
          <p:nvPr/>
        </p:nvGrpSpPr>
        <p:grpSpPr>
          <a:xfrm>
            <a:off x="9807011" y="1277145"/>
            <a:ext cx="1173446" cy="1545400"/>
            <a:chOff x="-3594481" y="-947788"/>
            <a:chExt cx="1196976" cy="1576388"/>
          </a:xfrm>
        </p:grpSpPr>
        <p:sp>
          <p:nvSpPr>
            <p:cNvPr id="34" name="Freeform 5"/>
            <p:cNvSpPr>
              <a:spLocks/>
            </p:cNvSpPr>
            <p:nvPr/>
          </p:nvSpPr>
          <p:spPr bwMode="auto">
            <a:xfrm>
              <a:off x="-3594481" y="-947788"/>
              <a:ext cx="1196976"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35" name="Picture 34"/>
            <p:cNvPicPr>
              <a:picLocks noChangeAspect="1"/>
            </p:cNvPicPr>
            <p:nvPr/>
          </p:nvPicPr>
          <p:blipFill>
            <a:blip r:embed="rId10"/>
            <a:stretch>
              <a:fillRect/>
            </a:stretch>
          </p:blipFill>
          <p:spPr>
            <a:xfrm>
              <a:off x="-3436622" y="-790983"/>
              <a:ext cx="879670" cy="879670"/>
            </a:xfrm>
            <a:prstGeom prst="rect">
              <a:avLst/>
            </a:prstGeom>
            <a:ln w="25400">
              <a:noFill/>
            </a:ln>
          </p:spPr>
        </p:pic>
      </p:grpSp>
      <p:grpSp>
        <p:nvGrpSpPr>
          <p:cNvPr id="36" name="Group 35"/>
          <p:cNvGrpSpPr/>
          <p:nvPr/>
        </p:nvGrpSpPr>
        <p:grpSpPr>
          <a:xfrm>
            <a:off x="7909850" y="2066250"/>
            <a:ext cx="1173445" cy="1545400"/>
            <a:chOff x="-847123" y="729730"/>
            <a:chExt cx="1196975" cy="1576388"/>
          </a:xfrm>
        </p:grpSpPr>
        <p:sp>
          <p:nvSpPr>
            <p:cNvPr id="37" name="Freeform 5"/>
            <p:cNvSpPr>
              <a:spLocks/>
            </p:cNvSpPr>
            <p:nvPr/>
          </p:nvSpPr>
          <p:spPr bwMode="auto">
            <a:xfrm>
              <a:off x="-847123" y="729730"/>
              <a:ext cx="1196975" cy="1576388"/>
            </a:xfrm>
            <a:custGeom>
              <a:avLst/>
              <a:gdLst>
                <a:gd name="T0" fmla="*/ 525 w 525"/>
                <a:gd name="T1" fmla="*/ 262 h 690"/>
                <a:gd name="T2" fmla="*/ 465 w 525"/>
                <a:gd name="T3" fmla="*/ 429 h 690"/>
                <a:gd name="T4" fmla="*/ 263 w 525"/>
                <a:gd name="T5" fmla="*/ 690 h 690"/>
                <a:gd name="T6" fmla="*/ 60 w 525"/>
                <a:gd name="T7" fmla="*/ 429 h 690"/>
                <a:gd name="T8" fmla="*/ 0 w 525"/>
                <a:gd name="T9" fmla="*/ 262 h 690"/>
                <a:gd name="T10" fmla="*/ 263 w 525"/>
                <a:gd name="T11" fmla="*/ 0 h 690"/>
                <a:gd name="T12" fmla="*/ 525 w 525"/>
                <a:gd name="T13" fmla="*/ 262 h 690"/>
              </a:gdLst>
              <a:ahLst/>
              <a:cxnLst>
                <a:cxn ang="0">
                  <a:pos x="T0" y="T1"/>
                </a:cxn>
                <a:cxn ang="0">
                  <a:pos x="T2" y="T3"/>
                </a:cxn>
                <a:cxn ang="0">
                  <a:pos x="T4" y="T5"/>
                </a:cxn>
                <a:cxn ang="0">
                  <a:pos x="T6" y="T7"/>
                </a:cxn>
                <a:cxn ang="0">
                  <a:pos x="T8" y="T9"/>
                </a:cxn>
                <a:cxn ang="0">
                  <a:pos x="T10" y="T11"/>
                </a:cxn>
                <a:cxn ang="0">
                  <a:pos x="T12" y="T13"/>
                </a:cxn>
              </a:cxnLst>
              <a:rect l="0" t="0" r="r" b="b"/>
              <a:pathLst>
                <a:path w="525" h="690">
                  <a:moveTo>
                    <a:pt x="525" y="262"/>
                  </a:moveTo>
                  <a:cubicBezTo>
                    <a:pt x="525" y="325"/>
                    <a:pt x="502" y="383"/>
                    <a:pt x="465" y="429"/>
                  </a:cubicBezTo>
                  <a:cubicBezTo>
                    <a:pt x="416" y="487"/>
                    <a:pt x="263" y="690"/>
                    <a:pt x="263" y="690"/>
                  </a:cubicBezTo>
                  <a:cubicBezTo>
                    <a:pt x="263" y="690"/>
                    <a:pt x="109" y="487"/>
                    <a:pt x="60" y="429"/>
                  </a:cubicBezTo>
                  <a:cubicBezTo>
                    <a:pt x="23" y="383"/>
                    <a:pt x="0" y="325"/>
                    <a:pt x="0" y="262"/>
                  </a:cubicBezTo>
                  <a:cubicBezTo>
                    <a:pt x="0" y="118"/>
                    <a:pt x="119" y="0"/>
                    <a:pt x="263" y="0"/>
                  </a:cubicBezTo>
                  <a:cubicBezTo>
                    <a:pt x="407" y="0"/>
                    <a:pt x="525" y="118"/>
                    <a:pt x="525" y="26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eaLnBrk="0" fontAlgn="base" hangingPunct="0">
                <a:spcBef>
                  <a:spcPct val="0"/>
                </a:spcBef>
                <a:spcAft>
                  <a:spcPct val="0"/>
                </a:spcAft>
              </a:pPr>
              <a:endParaRPr lang="en-US" sz="1765">
                <a:solidFill>
                  <a:prstClr val="white"/>
                </a:solidFill>
                <a:latin typeface="Segoe UI" panose="020B0502040204020203" pitchFamily="34" charset="0"/>
                <a:ea typeface="MS PGothic" panose="020B0600070205080204" pitchFamily="34" charset="-128"/>
              </a:endParaRPr>
            </a:p>
          </p:txBody>
        </p:sp>
        <p:pic>
          <p:nvPicPr>
            <p:cNvPr id="38" name="Picture 37"/>
            <p:cNvPicPr>
              <a:picLocks noChangeAspect="1"/>
            </p:cNvPicPr>
            <p:nvPr/>
          </p:nvPicPr>
          <p:blipFill>
            <a:blip r:embed="rId11"/>
            <a:stretch>
              <a:fillRect/>
            </a:stretch>
          </p:blipFill>
          <p:spPr>
            <a:xfrm>
              <a:off x="-689264" y="886535"/>
              <a:ext cx="879670" cy="879670"/>
            </a:xfrm>
            <a:prstGeom prst="rect">
              <a:avLst/>
            </a:prstGeom>
            <a:ln w="25400">
              <a:noFill/>
            </a:ln>
          </p:spPr>
        </p:pic>
      </p:grpSp>
    </p:spTree>
    <p:extLst>
      <p:ext uri="{BB962C8B-B14F-4D97-AF65-F5344CB8AC3E}">
        <p14:creationId xmlns:p14="http://schemas.microsoft.com/office/powerpoint/2010/main" val="50232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2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35" presetClass="path" presetSubtype="0" decel="100000" fill="hold" nodeType="withEffect">
                                  <p:stCondLst>
                                    <p:cond delay="200"/>
                                  </p:stCondLst>
                                  <p:childTnLst>
                                    <p:animMotion origin="layout" path="M 1.38778E-17 -3.7037E-6 L 1.38778E-17 -0.02546 " pathEditMode="relative" rAng="0" ptsTypes="AA">
                                      <p:cBhvr>
                                        <p:cTn id="16" dur="500" spd="-100000" fill="hold"/>
                                        <p:tgtEl>
                                          <p:spTgt spid="15"/>
                                        </p:tgtEl>
                                        <p:attrNameLst>
                                          <p:attrName>ppt_x</p:attrName>
                                          <p:attrName>ppt_y</p:attrName>
                                        </p:attrNameLst>
                                      </p:cBhvr>
                                      <p:rCtr x="0" y="-1273"/>
                                    </p:animMotion>
                                  </p:childTnLst>
                                </p:cTn>
                              </p:par>
                              <p:par>
                                <p:cTn id="17" presetID="10" presetClass="entr" presetSubtype="0" fill="hold"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35" presetClass="path" presetSubtype="0" decel="100000" fill="hold" nodeType="withEffect">
                                  <p:stCondLst>
                                    <p:cond delay="300"/>
                                  </p:stCondLst>
                                  <p:childTnLst>
                                    <p:animMotion origin="layout" path="M 1.38778E-17 -3.7037E-6 L 1.38778E-17 -0.02546 " pathEditMode="relative" rAng="0" ptsTypes="AA">
                                      <p:cBhvr>
                                        <p:cTn id="21" dur="500" spd="-100000" fill="hold"/>
                                        <p:tgtEl>
                                          <p:spTgt spid="33"/>
                                        </p:tgtEl>
                                        <p:attrNameLst>
                                          <p:attrName>ppt_x</p:attrName>
                                          <p:attrName>ppt_y</p:attrName>
                                        </p:attrNameLst>
                                      </p:cBhvr>
                                      <p:rCtr x="0" y="-1273"/>
                                    </p:animMotion>
                                  </p:childTnLst>
                                </p:cTn>
                              </p:par>
                              <p:par>
                                <p:cTn id="22" presetID="10" presetClass="entr" presetSubtype="0" fill="hold" nodeType="withEffect">
                                  <p:stCondLst>
                                    <p:cond delay="4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35" presetClass="path" presetSubtype="0" decel="100000" fill="hold" nodeType="withEffect">
                                  <p:stCondLst>
                                    <p:cond delay="400"/>
                                  </p:stCondLst>
                                  <p:childTnLst>
                                    <p:animMotion origin="layout" path="M 1.38778E-17 -3.7037E-6 L 1.38778E-17 -0.02546 " pathEditMode="relative" rAng="0" ptsTypes="AA">
                                      <p:cBhvr>
                                        <p:cTn id="26" dur="500" spd="-100000" fill="hold"/>
                                        <p:tgtEl>
                                          <p:spTgt spid="30"/>
                                        </p:tgtEl>
                                        <p:attrNameLst>
                                          <p:attrName>ppt_x</p:attrName>
                                          <p:attrName>ppt_y</p:attrName>
                                        </p:attrNameLst>
                                      </p:cBhvr>
                                      <p:rCtr x="0" y="-1273"/>
                                    </p:animMotion>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35" presetClass="path" presetSubtype="0" decel="100000" fill="hold" nodeType="withEffect">
                                  <p:stCondLst>
                                    <p:cond delay="500"/>
                                  </p:stCondLst>
                                  <p:childTnLst>
                                    <p:animMotion origin="layout" path="M 1.38778E-17 -3.7037E-6 L 1.38778E-17 -0.02546 " pathEditMode="relative" rAng="0" ptsTypes="AA">
                                      <p:cBhvr>
                                        <p:cTn id="31" dur="500" spd="-100000" fill="hold"/>
                                        <p:tgtEl>
                                          <p:spTgt spid="18"/>
                                        </p:tgtEl>
                                        <p:attrNameLst>
                                          <p:attrName>ppt_x</p:attrName>
                                          <p:attrName>ppt_y</p:attrName>
                                        </p:attrNameLst>
                                      </p:cBhvr>
                                      <p:rCtr x="0" y="-1273"/>
                                    </p:animMotion>
                                  </p:childTnLst>
                                </p:cTn>
                              </p:par>
                              <p:par>
                                <p:cTn id="32" presetID="10" presetClass="entr" presetSubtype="0" fill="hold" nodeType="withEffect">
                                  <p:stCondLst>
                                    <p:cond delay="6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35" presetClass="path" presetSubtype="0" decel="100000" fill="hold" nodeType="withEffect">
                                  <p:stCondLst>
                                    <p:cond delay="600"/>
                                  </p:stCondLst>
                                  <p:childTnLst>
                                    <p:animMotion origin="layout" path="M 1.38778E-17 -3.7037E-6 L 1.38778E-17 -0.02546 " pathEditMode="relative" rAng="0" ptsTypes="AA">
                                      <p:cBhvr>
                                        <p:cTn id="36" dur="500" spd="-100000" fill="hold"/>
                                        <p:tgtEl>
                                          <p:spTgt spid="21"/>
                                        </p:tgtEl>
                                        <p:attrNameLst>
                                          <p:attrName>ppt_x</p:attrName>
                                          <p:attrName>ppt_y</p:attrName>
                                        </p:attrNameLst>
                                      </p:cBhvr>
                                      <p:rCtr x="0" y="-1273"/>
                                    </p:animMotion>
                                  </p:childTnLst>
                                </p:cTn>
                              </p:par>
                              <p:par>
                                <p:cTn id="37" presetID="10" presetClass="entr" presetSubtype="0" fill="hold" nodeType="withEffect">
                                  <p:stCondLst>
                                    <p:cond delay="7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35" presetClass="path" presetSubtype="0" decel="100000" fill="hold" nodeType="withEffect">
                                  <p:stCondLst>
                                    <p:cond delay="700"/>
                                  </p:stCondLst>
                                  <p:childTnLst>
                                    <p:animMotion origin="layout" path="M 1.38778E-17 -3.7037E-6 L 1.38778E-17 -0.02546 " pathEditMode="relative" rAng="0" ptsTypes="AA">
                                      <p:cBhvr>
                                        <p:cTn id="41" dur="500" spd="-100000" fill="hold"/>
                                        <p:tgtEl>
                                          <p:spTgt spid="24"/>
                                        </p:tgtEl>
                                        <p:attrNameLst>
                                          <p:attrName>ppt_x</p:attrName>
                                          <p:attrName>ppt_y</p:attrName>
                                        </p:attrNameLst>
                                      </p:cBhvr>
                                      <p:rCtr x="0" y="-1273"/>
                                    </p:animMotion>
                                  </p:childTnLst>
                                </p:cTn>
                              </p:par>
                              <p:par>
                                <p:cTn id="42" presetID="10" presetClass="entr" presetSubtype="0" fill="hold" nodeType="withEffect">
                                  <p:stCondLst>
                                    <p:cond delay="8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35" presetClass="path" presetSubtype="0" decel="100000" fill="hold" nodeType="withEffect">
                                  <p:stCondLst>
                                    <p:cond delay="800"/>
                                  </p:stCondLst>
                                  <p:childTnLst>
                                    <p:animMotion origin="layout" path="M 1.38778E-17 -3.7037E-6 L 1.38778E-17 -0.02546 " pathEditMode="relative" rAng="0" ptsTypes="AA">
                                      <p:cBhvr>
                                        <p:cTn id="46" dur="500" spd="-100000" fill="hold"/>
                                        <p:tgtEl>
                                          <p:spTgt spid="27"/>
                                        </p:tgtEl>
                                        <p:attrNameLst>
                                          <p:attrName>ppt_x</p:attrName>
                                          <p:attrName>ppt_y</p:attrName>
                                        </p:attrNameLst>
                                      </p:cBhvr>
                                      <p:rCtr x="0" y="-1273"/>
                                    </p:animMotion>
                                  </p:childTnLst>
                                </p:cTn>
                              </p:par>
                              <p:par>
                                <p:cTn id="47" presetID="10" presetClass="entr" presetSubtype="0" fill="hold" nodeType="withEffect">
                                  <p:stCondLst>
                                    <p:cond delay="90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35" presetClass="path" presetSubtype="0" decel="100000" fill="hold" nodeType="withEffect">
                                  <p:stCondLst>
                                    <p:cond delay="900"/>
                                  </p:stCondLst>
                                  <p:childTnLst>
                                    <p:animMotion origin="layout" path="M 1.38778E-17 -3.7037E-6 L 1.38778E-17 -0.02546 " pathEditMode="relative" rAng="0" ptsTypes="AA">
                                      <p:cBhvr>
                                        <p:cTn id="51" dur="500" spd="-100000" fill="hold"/>
                                        <p:tgtEl>
                                          <p:spTgt spid="3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defTabSz="896281">
              <a:defRPr/>
            </a:pPr>
            <a:r>
              <a:rPr lang="en-US" spc="-98" dirty="0">
                <a:gradFill>
                  <a:gsLst>
                    <a:gs pos="1250">
                      <a:srgbClr val="505050"/>
                    </a:gs>
                    <a:gs pos="100000">
                      <a:srgbClr val="505050"/>
                    </a:gs>
                  </a:gsLst>
                  <a:lin ang="5400000" scaled="0"/>
                </a:gradFill>
              </a:rPr>
              <a:t>Any app, language, device</a:t>
            </a:r>
            <a:r>
              <a:rPr lang="en-US" sz="3921" spc="-98" dirty="0">
                <a:gradFill>
                  <a:gsLst>
                    <a:gs pos="1250">
                      <a:srgbClr val="505050"/>
                    </a:gs>
                    <a:gs pos="100000">
                      <a:srgbClr val="505050"/>
                    </a:gs>
                  </a:gsLst>
                  <a:lin ang="5400000" scaled="0"/>
                </a:gradFill>
              </a:rPr>
              <a:t> or </a:t>
            </a:r>
            <a:r>
              <a:rPr lang="en-US" sz="4313" spc="-98" dirty="0">
                <a:gradFill>
                  <a:gsLst>
                    <a:gs pos="1250">
                      <a:srgbClr val="505050"/>
                    </a:gs>
                    <a:gs pos="100000">
                      <a:srgbClr val="505050"/>
                    </a:gs>
                  </a:gsLst>
                  <a:lin ang="5400000" scaled="0"/>
                </a:gradFill>
              </a:rPr>
              <a:t>OS</a:t>
            </a:r>
            <a:r>
              <a:rPr lang="en-US" sz="3921" spc="-98" dirty="0">
                <a:gradFill>
                  <a:gsLst>
                    <a:gs pos="1250">
                      <a:srgbClr val="505050"/>
                    </a:gs>
                    <a:gs pos="100000">
                      <a:srgbClr val="505050"/>
                    </a:gs>
                  </a:gsLst>
                  <a:lin ang="5400000" scaled="0"/>
                </a:gradFill>
              </a:rPr>
              <a:t> works with Azure</a:t>
            </a:r>
            <a:r>
              <a:rPr lang="en-US" sz="5882" spc="-98" dirty="0">
                <a:gradFill>
                  <a:gsLst>
                    <a:gs pos="1250">
                      <a:srgbClr val="505050"/>
                    </a:gs>
                    <a:gs pos="100000">
                      <a:srgbClr val="505050"/>
                    </a:gs>
                  </a:gsLst>
                  <a:lin ang="5400000" scaled="0"/>
                </a:gradFill>
              </a:rPr>
              <a:t/>
            </a:r>
            <a:br>
              <a:rPr lang="en-US" sz="5882" spc="-98" dirty="0">
                <a:gradFill>
                  <a:gsLst>
                    <a:gs pos="1250">
                      <a:srgbClr val="505050"/>
                    </a:gs>
                    <a:gs pos="100000">
                      <a:srgbClr val="505050"/>
                    </a:gs>
                  </a:gsLst>
                  <a:lin ang="5400000" scaled="0"/>
                </a:gradFill>
              </a:rPr>
            </a:br>
            <a:endParaRPr lang="en-US" sz="6470" dirty="0"/>
          </a:p>
        </p:txBody>
      </p:sp>
      <p:grpSp>
        <p:nvGrpSpPr>
          <p:cNvPr id="138" name="Group 137"/>
          <p:cNvGrpSpPr/>
          <p:nvPr/>
        </p:nvGrpSpPr>
        <p:grpSpPr>
          <a:xfrm>
            <a:off x="960231" y="2238482"/>
            <a:ext cx="9892091" cy="3320476"/>
            <a:chOff x="622459" y="2171556"/>
            <a:chExt cx="11081400" cy="3457352"/>
          </a:xfrm>
        </p:grpSpPr>
        <p:cxnSp>
          <p:nvCxnSpPr>
            <p:cNvPr id="139" name="Straight Connector 138"/>
            <p:cNvCxnSpPr/>
            <p:nvPr/>
          </p:nvCxnSpPr>
          <p:spPr>
            <a:xfrm>
              <a:off x="622459" y="2171556"/>
              <a:ext cx="11081400" cy="0"/>
            </a:xfrm>
            <a:prstGeom prst="line">
              <a:avLst/>
            </a:prstGeom>
            <a:noFill/>
            <a:ln w="9525" cap="flat" cmpd="sng" algn="ctr">
              <a:solidFill>
                <a:srgbClr val="505050"/>
              </a:solidFill>
              <a:prstDash val="dash"/>
            </a:ln>
            <a:effectLst/>
          </p:spPr>
        </p:cxnSp>
        <p:cxnSp>
          <p:nvCxnSpPr>
            <p:cNvPr id="140" name="Straight Connector 139"/>
            <p:cNvCxnSpPr/>
            <p:nvPr/>
          </p:nvCxnSpPr>
          <p:spPr>
            <a:xfrm>
              <a:off x="622459" y="3010094"/>
              <a:ext cx="11081400" cy="0"/>
            </a:xfrm>
            <a:prstGeom prst="line">
              <a:avLst/>
            </a:prstGeom>
            <a:noFill/>
            <a:ln w="9525" cap="flat" cmpd="sng" algn="ctr">
              <a:solidFill>
                <a:srgbClr val="505050"/>
              </a:solidFill>
              <a:prstDash val="dash"/>
            </a:ln>
            <a:effectLst/>
          </p:spPr>
        </p:cxnSp>
        <p:cxnSp>
          <p:nvCxnSpPr>
            <p:cNvPr id="141" name="Straight Connector 140"/>
            <p:cNvCxnSpPr/>
            <p:nvPr/>
          </p:nvCxnSpPr>
          <p:spPr>
            <a:xfrm>
              <a:off x="622459" y="3772402"/>
              <a:ext cx="11081400" cy="0"/>
            </a:xfrm>
            <a:prstGeom prst="line">
              <a:avLst/>
            </a:prstGeom>
            <a:noFill/>
            <a:ln w="9525" cap="flat" cmpd="sng" algn="ctr">
              <a:solidFill>
                <a:srgbClr val="505050"/>
              </a:solidFill>
              <a:prstDash val="dash"/>
            </a:ln>
            <a:effectLst/>
          </p:spPr>
        </p:cxnSp>
        <p:cxnSp>
          <p:nvCxnSpPr>
            <p:cNvPr id="142" name="Straight Connector 141"/>
            <p:cNvCxnSpPr/>
            <p:nvPr/>
          </p:nvCxnSpPr>
          <p:spPr>
            <a:xfrm>
              <a:off x="622459" y="5628908"/>
              <a:ext cx="11081400" cy="0"/>
            </a:xfrm>
            <a:prstGeom prst="line">
              <a:avLst/>
            </a:prstGeom>
            <a:noFill/>
            <a:ln w="9525" cap="flat" cmpd="sng" algn="ctr">
              <a:solidFill>
                <a:srgbClr val="505050"/>
              </a:solidFill>
              <a:prstDash val="dash"/>
            </a:ln>
            <a:effectLst/>
          </p:spPr>
        </p:cxnSp>
        <p:cxnSp>
          <p:nvCxnSpPr>
            <p:cNvPr id="143" name="Straight Connector 142"/>
            <p:cNvCxnSpPr/>
            <p:nvPr/>
          </p:nvCxnSpPr>
          <p:spPr>
            <a:xfrm>
              <a:off x="622459" y="4740510"/>
              <a:ext cx="11081400" cy="0"/>
            </a:xfrm>
            <a:prstGeom prst="line">
              <a:avLst/>
            </a:prstGeom>
            <a:noFill/>
            <a:ln w="9525" cap="flat" cmpd="sng" algn="ctr">
              <a:solidFill>
                <a:srgbClr val="505050"/>
              </a:solidFill>
              <a:prstDash val="dash"/>
            </a:ln>
            <a:effectLst/>
          </p:spPr>
        </p:cxnSp>
      </p:grpSp>
      <p:pic>
        <p:nvPicPr>
          <p:cNvPr id="144" name="Picture 10" descr="https://encrypted-tbn3.gstatic.com/images?q=tbn:ANd9GcQgAB8I4GUYPGAuHqEufTpFML_JWZior9mwUJP3P5Tro4I_bcL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3520" y="3221890"/>
            <a:ext cx="524032" cy="503822"/>
          </a:xfrm>
          <a:prstGeom prst="rect">
            <a:avLst/>
          </a:prstGeom>
          <a:extLst>
            <a:ext uri="{909E8E84-426E-40DD-AFC4-6F175D3DCCD1}">
              <a14:hiddenFill xmlns:a14="http://schemas.microsoft.com/office/drawing/2010/main">
                <a:solidFill>
                  <a:srgbClr val="FFFFFF"/>
                </a:solidFill>
              </a14:hiddenFill>
            </a:ext>
          </a:extLst>
        </p:spPr>
      </p:pic>
      <p:pic>
        <p:nvPicPr>
          <p:cNvPr id="145" name="Picture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791" y="3212979"/>
            <a:ext cx="718972" cy="512734"/>
          </a:xfrm>
          <a:prstGeom prst="rect">
            <a:avLst/>
          </a:prstGeom>
        </p:spPr>
      </p:pic>
      <p:grpSp>
        <p:nvGrpSpPr>
          <p:cNvPr id="146" name="Group 145"/>
          <p:cNvGrpSpPr/>
          <p:nvPr/>
        </p:nvGrpSpPr>
        <p:grpSpPr>
          <a:xfrm>
            <a:off x="4448021" y="3179027"/>
            <a:ext cx="477551" cy="546684"/>
            <a:chOff x="11227523" y="2315027"/>
            <a:chExt cx="565700" cy="647594"/>
          </a:xfrm>
        </p:grpSpPr>
        <p:pic>
          <p:nvPicPr>
            <p:cNvPr id="147" name="Picture 14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48" name="Picture 14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49" name="TextBox 148"/>
          <p:cNvSpPr txBox="1"/>
          <p:nvPr/>
        </p:nvSpPr>
        <p:spPr>
          <a:xfrm>
            <a:off x="312390" y="3249918"/>
            <a:ext cx="1777513" cy="336692"/>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Applications</a:t>
            </a:r>
          </a:p>
        </p:txBody>
      </p:sp>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5430" y="1587289"/>
            <a:ext cx="1558545" cy="463852"/>
          </a:xfrm>
          <a:prstGeom prst="rect">
            <a:avLst/>
          </a:prstGeom>
        </p:spPr>
      </p:pic>
      <p:pic>
        <p:nvPicPr>
          <p:cNvPr id="151" name="Picture 1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7984" y="1624936"/>
            <a:ext cx="1410000" cy="381506"/>
          </a:xfrm>
          <a:prstGeom prst="rect">
            <a:avLst/>
          </a:prstGeom>
        </p:spPr>
      </p:pic>
      <p:pic>
        <p:nvPicPr>
          <p:cNvPr id="152"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4148" y="1504755"/>
            <a:ext cx="318624" cy="519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58093" y="1516620"/>
            <a:ext cx="429934" cy="50296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 name="TextBox 153"/>
          <p:cNvSpPr txBox="1"/>
          <p:nvPr/>
        </p:nvSpPr>
        <p:spPr>
          <a:xfrm>
            <a:off x="6843393" y="1637521"/>
            <a:ext cx="1536427" cy="328873"/>
          </a:xfrm>
          <a:prstGeom prst="rect">
            <a:avLst/>
          </a:prstGeom>
          <a:noFill/>
        </p:spPr>
        <p:txBody>
          <a:bodyPr wrap="square" rtlCol="0">
            <a:spAutoFit/>
          </a:bodyPr>
          <a:lstStyle/>
          <a:p>
            <a:pPr defTabSz="895259">
              <a:defRPr/>
            </a:pPr>
            <a:r>
              <a:rPr lang="en-US" sz="1537" b="1" dirty="0">
                <a:solidFill>
                  <a:srgbClr val="000000"/>
                </a:solidFill>
                <a:latin typeface="Segoe UI Light"/>
              </a:rPr>
              <a:t>Clients </a:t>
            </a:r>
          </a:p>
        </p:txBody>
      </p:sp>
      <p:sp>
        <p:nvSpPr>
          <p:cNvPr id="155" name="TextBox 154"/>
          <p:cNvSpPr txBox="1"/>
          <p:nvPr/>
        </p:nvSpPr>
        <p:spPr>
          <a:xfrm>
            <a:off x="312390" y="5850796"/>
            <a:ext cx="1425940" cy="336692"/>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Infrastructure</a:t>
            </a:r>
          </a:p>
        </p:txBody>
      </p:sp>
      <p:sp>
        <p:nvSpPr>
          <p:cNvPr id="156" name="TextBox 155"/>
          <p:cNvSpPr txBox="1"/>
          <p:nvPr/>
        </p:nvSpPr>
        <p:spPr>
          <a:xfrm>
            <a:off x="312390" y="2519511"/>
            <a:ext cx="1479010" cy="336692"/>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Management</a:t>
            </a:r>
          </a:p>
        </p:txBody>
      </p:sp>
      <p:pic>
        <p:nvPicPr>
          <p:cNvPr id="157" name="Picture 1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6730" y="2218773"/>
            <a:ext cx="1640951" cy="766259"/>
          </a:xfrm>
          <a:prstGeom prst="rect">
            <a:avLst/>
          </a:prstGeom>
        </p:spPr>
      </p:pic>
      <p:pic>
        <p:nvPicPr>
          <p:cNvPr id="158" name="Picture 1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0582" y="2290081"/>
            <a:ext cx="700570" cy="688425"/>
          </a:xfrm>
          <a:prstGeom prst="rect">
            <a:avLst/>
          </a:prstGeom>
        </p:spPr>
      </p:pic>
      <p:pic>
        <p:nvPicPr>
          <p:cNvPr id="159" name="Picture 1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4372" y="2365199"/>
            <a:ext cx="763659" cy="603763"/>
          </a:xfrm>
          <a:prstGeom prst="rect">
            <a:avLst/>
          </a:prstGeom>
        </p:spPr>
      </p:pic>
      <p:pic>
        <p:nvPicPr>
          <p:cNvPr id="160" name="Picture 1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11846" y="2367088"/>
            <a:ext cx="973257" cy="609259"/>
          </a:xfrm>
          <a:prstGeom prst="rect">
            <a:avLst/>
          </a:prstGeom>
        </p:spPr>
      </p:pic>
      <p:pic>
        <p:nvPicPr>
          <p:cNvPr id="161" name="Picture 160"/>
          <p:cNvPicPr>
            <a:picLocks noChangeAspect="1"/>
          </p:cNvPicPr>
          <p:nvPr/>
        </p:nvPicPr>
        <p:blipFill>
          <a:blip r:embed="rId14"/>
          <a:stretch>
            <a:fillRect/>
          </a:stretch>
        </p:blipFill>
        <p:spPr>
          <a:xfrm>
            <a:off x="7496636" y="4860521"/>
            <a:ext cx="1024420" cy="500569"/>
          </a:xfrm>
          <a:prstGeom prst="rect">
            <a:avLst/>
          </a:prstGeom>
        </p:spPr>
      </p:pic>
      <p:pic>
        <p:nvPicPr>
          <p:cNvPr id="162" name="Picture 161"/>
          <p:cNvPicPr>
            <a:picLocks noChangeAspect="1"/>
          </p:cNvPicPr>
          <p:nvPr/>
        </p:nvPicPr>
        <p:blipFill>
          <a:blip r:embed="rId15"/>
          <a:stretch>
            <a:fillRect/>
          </a:stretch>
        </p:blipFill>
        <p:spPr>
          <a:xfrm>
            <a:off x="8681351" y="4998371"/>
            <a:ext cx="965686" cy="296628"/>
          </a:xfrm>
          <a:prstGeom prst="rect">
            <a:avLst/>
          </a:prstGeom>
        </p:spPr>
      </p:pic>
      <p:pic>
        <p:nvPicPr>
          <p:cNvPr id="163" name="Picture 162"/>
          <p:cNvPicPr>
            <a:picLocks noChangeAspect="1"/>
          </p:cNvPicPr>
          <p:nvPr/>
        </p:nvPicPr>
        <p:blipFill>
          <a:blip r:embed="rId16"/>
          <a:stretch>
            <a:fillRect/>
          </a:stretch>
        </p:blipFill>
        <p:spPr>
          <a:xfrm>
            <a:off x="5112793" y="4940467"/>
            <a:ext cx="1303446" cy="340674"/>
          </a:xfrm>
          <a:prstGeom prst="rect">
            <a:avLst/>
          </a:prstGeom>
        </p:spPr>
      </p:pic>
      <p:sp>
        <p:nvSpPr>
          <p:cNvPr id="164" name="TextBox 163"/>
          <p:cNvSpPr txBox="1"/>
          <p:nvPr/>
        </p:nvSpPr>
        <p:spPr>
          <a:xfrm>
            <a:off x="312390" y="4877146"/>
            <a:ext cx="1777513" cy="582878"/>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Databases &amp;</a:t>
            </a:r>
          </a:p>
          <a:p>
            <a:pPr defTabSz="895259">
              <a:defRPr/>
            </a:pPr>
            <a:r>
              <a:rPr lang="en-US" sz="1568" b="1" dirty="0">
                <a:solidFill>
                  <a:srgbClr val="505050">
                    <a:lumMod val="50000"/>
                  </a:srgbClr>
                </a:solidFill>
                <a:latin typeface="Segoe UI Light"/>
              </a:rPr>
              <a:t>Middleware</a:t>
            </a:r>
          </a:p>
        </p:txBody>
      </p:sp>
      <p:pic>
        <p:nvPicPr>
          <p:cNvPr id="165" name="Picture 1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10083" y="4946189"/>
            <a:ext cx="1050580" cy="350390"/>
          </a:xfrm>
          <a:prstGeom prst="rect">
            <a:avLst/>
          </a:prstGeom>
        </p:spPr>
      </p:pic>
      <p:pic>
        <p:nvPicPr>
          <p:cNvPr id="166" name="Picture 16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80309" y="4211267"/>
            <a:ext cx="754368" cy="210528"/>
          </a:xfrm>
          <a:prstGeom prst="rect">
            <a:avLst/>
          </a:prstGeom>
        </p:spPr>
      </p:pic>
      <p:sp>
        <p:nvSpPr>
          <p:cNvPr id="167" name="TextBox 166"/>
          <p:cNvSpPr txBox="1"/>
          <p:nvPr/>
        </p:nvSpPr>
        <p:spPr>
          <a:xfrm>
            <a:off x="312390" y="3965294"/>
            <a:ext cx="1777513" cy="582878"/>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App Frameworks</a:t>
            </a:r>
          </a:p>
          <a:p>
            <a:pPr defTabSz="895259">
              <a:defRPr/>
            </a:pPr>
            <a:r>
              <a:rPr lang="en-US" sz="1568" b="1" dirty="0">
                <a:solidFill>
                  <a:srgbClr val="505050">
                    <a:lumMod val="50000"/>
                  </a:srgbClr>
                </a:solidFill>
                <a:latin typeface="Segoe UI Light"/>
              </a:rPr>
              <a:t>&amp; Tools</a:t>
            </a:r>
          </a:p>
        </p:txBody>
      </p:sp>
      <p:pic>
        <p:nvPicPr>
          <p:cNvPr id="168" name="Picture 1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67868" y="4056553"/>
            <a:ext cx="391604" cy="449516"/>
          </a:xfrm>
          <a:prstGeom prst="rect">
            <a:avLst/>
          </a:prstGeom>
        </p:spPr>
      </p:pic>
      <p:pic>
        <p:nvPicPr>
          <p:cNvPr id="169" name="Picture 16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91467" y="4122307"/>
            <a:ext cx="1309134" cy="306393"/>
          </a:xfrm>
          <a:prstGeom prst="rect">
            <a:avLst/>
          </a:prstGeom>
        </p:spPr>
      </p:pic>
      <p:pic>
        <p:nvPicPr>
          <p:cNvPr id="170" name="Picture 169"/>
          <p:cNvPicPr>
            <a:picLocks noChangeAspect="1"/>
          </p:cNvPicPr>
          <p:nvPr/>
        </p:nvPicPr>
        <p:blipFill>
          <a:blip r:embed="rId21"/>
          <a:stretch>
            <a:fillRect/>
          </a:stretch>
        </p:blipFill>
        <p:spPr>
          <a:xfrm>
            <a:off x="7077197" y="4180853"/>
            <a:ext cx="999205" cy="201024"/>
          </a:xfrm>
          <a:prstGeom prst="rect">
            <a:avLst/>
          </a:prstGeom>
        </p:spPr>
      </p:pic>
      <p:pic>
        <p:nvPicPr>
          <p:cNvPr id="171" name="Picture 170"/>
          <p:cNvPicPr>
            <a:picLocks noChangeAspect="1"/>
          </p:cNvPicPr>
          <p:nvPr/>
        </p:nvPicPr>
        <p:blipFill>
          <a:blip r:embed="rId22"/>
          <a:stretch>
            <a:fillRect/>
          </a:stretch>
        </p:blipFill>
        <p:spPr>
          <a:xfrm>
            <a:off x="9927080" y="4960707"/>
            <a:ext cx="436241" cy="445655"/>
          </a:xfrm>
          <a:prstGeom prst="rect">
            <a:avLst/>
          </a:prstGeom>
        </p:spPr>
      </p:pic>
      <p:pic>
        <p:nvPicPr>
          <p:cNvPr id="172" name="Picture 171"/>
          <p:cNvPicPr>
            <a:picLocks noChangeAspect="1"/>
          </p:cNvPicPr>
          <p:nvPr/>
        </p:nvPicPr>
        <p:blipFill>
          <a:blip r:embed="rId23"/>
          <a:stretch>
            <a:fillRect/>
          </a:stretch>
        </p:blipFill>
        <p:spPr>
          <a:xfrm>
            <a:off x="6701233" y="4996989"/>
            <a:ext cx="601062" cy="274904"/>
          </a:xfrm>
          <a:prstGeom prst="rect">
            <a:avLst/>
          </a:prstGeom>
        </p:spPr>
      </p:pic>
      <p:pic>
        <p:nvPicPr>
          <p:cNvPr id="173" name="Picture 172"/>
          <p:cNvPicPr>
            <a:picLocks noChangeAspect="1"/>
          </p:cNvPicPr>
          <p:nvPr/>
        </p:nvPicPr>
        <p:blipFill rotWithShape="1">
          <a:blip r:embed="rId24" cstate="print">
            <a:extLst>
              <a:ext uri="{28A0092B-C50C-407E-A947-70E740481C1C}">
                <a14:useLocalDpi xmlns:a14="http://schemas.microsoft.com/office/drawing/2010/main" val="0"/>
              </a:ext>
            </a:extLst>
          </a:blip>
          <a:srcRect t="7295" b="8644"/>
          <a:stretch/>
        </p:blipFill>
        <p:spPr>
          <a:xfrm>
            <a:off x="10540812" y="4976267"/>
            <a:ext cx="939039" cy="384876"/>
          </a:xfrm>
          <a:prstGeom prst="rect">
            <a:avLst/>
          </a:prstGeom>
        </p:spPr>
      </p:pic>
      <p:pic>
        <p:nvPicPr>
          <p:cNvPr id="1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546725" y="3177123"/>
            <a:ext cx="930757" cy="465379"/>
          </a:xfrm>
          <a:prstGeom prst="rect">
            <a:avLst/>
          </a:prstGeom>
          <a:extLst>
            <a:ext uri="{909E8E84-426E-40DD-AFC4-6F175D3DCCD1}">
              <a14:hiddenFill xmlns:a14="http://schemas.microsoft.com/office/drawing/2010/main">
                <a:solidFill>
                  <a:srgbClr val="FFFFFF"/>
                </a:solidFill>
              </a14:hiddenFill>
            </a:ext>
          </a:extLst>
        </p:spPr>
      </p:pic>
      <p:pic>
        <p:nvPicPr>
          <p:cNvPr id="1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946746" y="3123983"/>
            <a:ext cx="585838" cy="585838"/>
          </a:xfrm>
          <a:prstGeom prst="rect">
            <a:avLst/>
          </a:prstGeom>
          <a:extLst>
            <a:ext uri="{909E8E84-426E-40DD-AFC4-6F175D3DCCD1}">
              <a14:hiddenFill xmlns:a14="http://schemas.microsoft.com/office/drawing/2010/main">
                <a:solidFill>
                  <a:srgbClr val="FFFFFF"/>
                </a:solidFill>
              </a14:hiddenFill>
            </a:ext>
          </a:extLst>
        </p:spPr>
      </p:pic>
      <p:pic>
        <p:nvPicPr>
          <p:cNvPr id="176"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715235" y="3167696"/>
            <a:ext cx="1040230" cy="520114"/>
          </a:xfrm>
          <a:prstGeom prst="rect">
            <a:avLst/>
          </a:prstGeom>
          <a:extLst>
            <a:ext uri="{909E8E84-426E-40DD-AFC4-6F175D3DCCD1}">
              <a14:hiddenFill xmlns:a14="http://schemas.microsoft.com/office/drawing/2010/main">
                <a:solidFill>
                  <a:srgbClr val="FFFFFF"/>
                </a:solidFill>
              </a14:hiddenFill>
            </a:ext>
          </a:extLst>
        </p:spPr>
      </p:pic>
      <p:pic>
        <p:nvPicPr>
          <p:cNvPr id="177" name="Picture 176"/>
          <p:cNvPicPr>
            <a:picLocks noChangeAspect="1"/>
          </p:cNvPicPr>
          <p:nvPr/>
        </p:nvPicPr>
        <p:blipFill>
          <a:blip r:embed="rId28"/>
          <a:stretch>
            <a:fillRect/>
          </a:stretch>
        </p:blipFill>
        <p:spPr>
          <a:xfrm>
            <a:off x="6733439" y="2365200"/>
            <a:ext cx="558248" cy="594854"/>
          </a:xfrm>
          <a:prstGeom prst="rect">
            <a:avLst/>
          </a:prstGeom>
        </p:spPr>
      </p:pic>
      <p:pic>
        <p:nvPicPr>
          <p:cNvPr id="178" name="Picture 177"/>
          <p:cNvPicPr>
            <a:picLocks noChangeAspect="1"/>
          </p:cNvPicPr>
          <p:nvPr/>
        </p:nvPicPr>
        <p:blipFill>
          <a:blip r:embed="rId29"/>
          <a:stretch>
            <a:fillRect/>
          </a:stretch>
        </p:blipFill>
        <p:spPr>
          <a:xfrm>
            <a:off x="9915430" y="3234601"/>
            <a:ext cx="479275" cy="468256"/>
          </a:xfrm>
          <a:prstGeom prst="rect">
            <a:avLst/>
          </a:prstGeom>
        </p:spPr>
      </p:pic>
      <p:pic>
        <p:nvPicPr>
          <p:cNvPr id="179" name="Picture 178"/>
          <p:cNvPicPr>
            <a:picLocks noChangeAspect="1"/>
          </p:cNvPicPr>
          <p:nvPr/>
        </p:nvPicPr>
        <p:blipFill>
          <a:blip r:embed="rId30"/>
          <a:stretch>
            <a:fillRect/>
          </a:stretch>
        </p:blipFill>
        <p:spPr>
          <a:xfrm>
            <a:off x="10852112" y="3212176"/>
            <a:ext cx="484894" cy="491359"/>
          </a:xfrm>
          <a:prstGeom prst="rect">
            <a:avLst/>
          </a:prstGeom>
        </p:spPr>
      </p:pic>
      <p:pic>
        <p:nvPicPr>
          <p:cNvPr id="180" name="Picture 179"/>
          <p:cNvPicPr>
            <a:picLocks noChangeAspect="1"/>
          </p:cNvPicPr>
          <p:nvPr/>
        </p:nvPicPr>
        <p:blipFill>
          <a:blip r:embed="rId31"/>
          <a:stretch>
            <a:fillRect/>
          </a:stretch>
        </p:blipFill>
        <p:spPr>
          <a:xfrm>
            <a:off x="7429704" y="2394894"/>
            <a:ext cx="548955" cy="573628"/>
          </a:xfrm>
          <a:prstGeom prst="rect">
            <a:avLst/>
          </a:prstGeom>
        </p:spPr>
      </p:pic>
      <p:pic>
        <p:nvPicPr>
          <p:cNvPr id="181" name="Picture 180"/>
          <p:cNvPicPr>
            <a:picLocks noChangeAspect="1"/>
          </p:cNvPicPr>
          <p:nvPr/>
        </p:nvPicPr>
        <p:blipFill>
          <a:blip r:embed="rId32"/>
          <a:stretch>
            <a:fillRect/>
          </a:stretch>
        </p:blipFill>
        <p:spPr>
          <a:xfrm>
            <a:off x="7663412" y="5796909"/>
            <a:ext cx="1196415" cy="440280"/>
          </a:xfrm>
          <a:prstGeom prst="rect">
            <a:avLst/>
          </a:prstGeom>
        </p:spPr>
      </p:pic>
      <p:pic>
        <p:nvPicPr>
          <p:cNvPr id="182" name="Picture 18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141257" y="5849666"/>
            <a:ext cx="1253447" cy="425728"/>
          </a:xfrm>
          <a:prstGeom prst="rect">
            <a:avLst/>
          </a:prstGeom>
        </p:spPr>
      </p:pic>
      <p:pic>
        <p:nvPicPr>
          <p:cNvPr id="183" name="Picture 182"/>
          <p:cNvPicPr>
            <a:picLocks noChangeAspect="1"/>
          </p:cNvPicPr>
          <p:nvPr/>
        </p:nvPicPr>
        <p:blipFill rotWithShape="1">
          <a:blip r:embed="rId34"/>
          <a:srcRect r="23769"/>
          <a:stretch/>
        </p:blipFill>
        <p:spPr>
          <a:xfrm>
            <a:off x="1553667" y="1523289"/>
            <a:ext cx="5226189" cy="664810"/>
          </a:xfrm>
          <a:prstGeom prst="rect">
            <a:avLst/>
          </a:prstGeom>
        </p:spPr>
      </p:pic>
      <p:sp>
        <p:nvSpPr>
          <p:cNvPr id="184" name="TextBox 183"/>
          <p:cNvSpPr txBox="1"/>
          <p:nvPr/>
        </p:nvSpPr>
        <p:spPr>
          <a:xfrm>
            <a:off x="312390" y="1707773"/>
            <a:ext cx="1777513" cy="336692"/>
          </a:xfrm>
          <a:prstGeom prst="rect">
            <a:avLst/>
          </a:prstGeom>
          <a:noFill/>
        </p:spPr>
        <p:txBody>
          <a:bodyPr wrap="square" rtlCol="0">
            <a:spAutoFit/>
          </a:bodyPr>
          <a:lstStyle/>
          <a:p>
            <a:pPr defTabSz="895259">
              <a:defRPr/>
            </a:pPr>
            <a:r>
              <a:rPr lang="en-US" sz="1568" b="1" dirty="0">
                <a:solidFill>
                  <a:srgbClr val="505050">
                    <a:lumMod val="50000"/>
                  </a:srgbClr>
                </a:solidFill>
                <a:latin typeface="Segoe UI Light"/>
              </a:rPr>
              <a:t>DevOps</a:t>
            </a:r>
          </a:p>
        </p:txBody>
      </p:sp>
      <p:sp>
        <p:nvSpPr>
          <p:cNvPr id="185" name="TextBox 184"/>
          <p:cNvSpPr txBox="1"/>
          <p:nvPr/>
        </p:nvSpPr>
        <p:spPr>
          <a:xfrm>
            <a:off x="5540769" y="3181296"/>
            <a:ext cx="1536427" cy="562011"/>
          </a:xfrm>
          <a:prstGeom prst="rect">
            <a:avLst/>
          </a:prstGeom>
          <a:noFill/>
        </p:spPr>
        <p:txBody>
          <a:bodyPr wrap="square" rtlCol="0">
            <a:spAutoFit/>
          </a:bodyPr>
          <a:lstStyle/>
          <a:p>
            <a:pPr defTabSz="895259">
              <a:defRPr/>
            </a:pPr>
            <a:r>
              <a:rPr lang="en-US" sz="1537" b="1" dirty="0">
                <a:solidFill>
                  <a:srgbClr val="000000"/>
                </a:solidFill>
                <a:latin typeface="Segoe UI Light"/>
              </a:rPr>
              <a:t>PaaS &amp;</a:t>
            </a:r>
          </a:p>
          <a:p>
            <a:pPr defTabSz="895259">
              <a:defRPr/>
            </a:pPr>
            <a:r>
              <a:rPr lang="en-US" sz="1537" b="1" dirty="0">
                <a:solidFill>
                  <a:srgbClr val="000000"/>
                </a:solidFill>
                <a:latin typeface="Segoe UI Light"/>
              </a:rPr>
              <a:t>DevOps</a:t>
            </a:r>
          </a:p>
        </p:txBody>
      </p:sp>
      <p:pic>
        <p:nvPicPr>
          <p:cNvPr id="186" name="Picture 185"/>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47772" y="5744704"/>
            <a:ext cx="1264100" cy="488204"/>
          </a:xfrm>
          <a:prstGeom prst="rect">
            <a:avLst/>
          </a:prstGeom>
        </p:spPr>
      </p:pic>
      <p:pic>
        <p:nvPicPr>
          <p:cNvPr id="187" name="Picture 18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234291" y="5726993"/>
            <a:ext cx="820815" cy="499493"/>
          </a:xfrm>
          <a:prstGeom prst="rect">
            <a:avLst/>
          </a:prstGeom>
        </p:spPr>
      </p:pic>
      <p:pic>
        <p:nvPicPr>
          <p:cNvPr id="188" name="Picture 18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298242" y="5767840"/>
            <a:ext cx="930294" cy="319721"/>
          </a:xfrm>
          <a:prstGeom prst="rect">
            <a:avLst/>
          </a:prstGeom>
        </p:spPr>
      </p:pic>
      <p:pic>
        <p:nvPicPr>
          <p:cNvPr id="189" name="Picture 4" descr="http://rottmann.net/wp-content/uploads/2013/02/Scalr_Log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552056" y="2611531"/>
            <a:ext cx="890504" cy="23678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https://evbdn.eventbrite.com/s3-s3/eventlogos/9947961/mist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110504" y="2511117"/>
            <a:ext cx="927946" cy="443457"/>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8" descr="https://hashicorp.com/images/blog/terraform/small-a17be924.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887983" y="2498763"/>
            <a:ext cx="423715" cy="42371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2" descr="https://libcloud.apache.org/images/media/libcloud-logo-with-text-medium.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9123814" y="2426890"/>
            <a:ext cx="564795" cy="56479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descr="File:Python-logo-notext.svg"/>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575568" y="3971458"/>
            <a:ext cx="577352" cy="577352"/>
          </a:xfrm>
          <a:prstGeom prst="rect">
            <a:avLst/>
          </a:prstGeom>
        </p:spPr>
      </p:pic>
      <p:pic>
        <p:nvPicPr>
          <p:cNvPr id="194" name="Picture 193"/>
          <p:cNvPicPr>
            <a:picLocks noChangeAspect="1"/>
          </p:cNvPicPr>
          <p:nvPr/>
        </p:nvPicPr>
        <p:blipFill>
          <a:blip r:embed="rId43"/>
          <a:stretch>
            <a:fillRect/>
          </a:stretch>
        </p:blipFill>
        <p:spPr>
          <a:xfrm>
            <a:off x="3472408" y="5730736"/>
            <a:ext cx="480454" cy="474595"/>
          </a:xfrm>
          <a:prstGeom prst="rect">
            <a:avLst/>
          </a:prstGeom>
        </p:spPr>
      </p:pic>
      <p:pic>
        <p:nvPicPr>
          <p:cNvPr id="195" name="Picture 194"/>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011144" y="4935236"/>
            <a:ext cx="1444334" cy="341826"/>
          </a:xfrm>
          <a:prstGeom prst="rect">
            <a:avLst/>
          </a:prstGeom>
        </p:spPr>
      </p:pic>
      <p:pic>
        <p:nvPicPr>
          <p:cNvPr id="196" name="Picture 195"/>
          <p:cNvPicPr>
            <a:picLocks noChangeAspect="1"/>
          </p:cNvPicPr>
          <p:nvPr/>
        </p:nvPicPr>
        <p:blipFill>
          <a:blip r:embed="rId45"/>
          <a:stretch>
            <a:fillRect/>
          </a:stretch>
        </p:blipFill>
        <p:spPr>
          <a:xfrm>
            <a:off x="10482003" y="5744278"/>
            <a:ext cx="495832" cy="585082"/>
          </a:xfrm>
          <a:prstGeom prst="rect">
            <a:avLst/>
          </a:prstGeom>
        </p:spPr>
      </p:pic>
      <p:pic>
        <p:nvPicPr>
          <p:cNvPr id="197" name="Picture 19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587946" y="4180853"/>
            <a:ext cx="542642" cy="291313"/>
          </a:xfrm>
          <a:prstGeom prst="rect">
            <a:avLst/>
          </a:prstGeom>
        </p:spPr>
      </p:pic>
      <p:pic>
        <p:nvPicPr>
          <p:cNvPr id="198" name="Picture 197"/>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447096" y="3848369"/>
            <a:ext cx="465121" cy="706628"/>
          </a:xfrm>
          <a:prstGeom prst="rect">
            <a:avLst/>
          </a:prstGeom>
        </p:spPr>
      </p:pic>
      <p:sp>
        <p:nvSpPr>
          <p:cNvPr id="199" name="Rectangle 198"/>
          <p:cNvSpPr/>
          <p:nvPr/>
        </p:nvSpPr>
        <p:spPr bwMode="auto">
          <a:xfrm>
            <a:off x="5434360" y="1479283"/>
            <a:ext cx="1332760" cy="683344"/>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24" fontAlgn="base">
              <a:spcBef>
                <a:spcPct val="0"/>
              </a:spcBef>
              <a:spcAft>
                <a:spcPct val="0"/>
              </a:spcAft>
              <a:defRPr/>
            </a:pPr>
            <a:endParaRPr lang="en-US" sz="1922" kern="0" dirty="0">
              <a:gradFill>
                <a:gsLst>
                  <a:gs pos="16814">
                    <a:srgbClr val="FFFFFF"/>
                  </a:gs>
                  <a:gs pos="46000">
                    <a:srgbClr val="FFFFFF"/>
                  </a:gs>
                </a:gsLst>
                <a:lin ang="5400000" scaled="0"/>
              </a:gradFill>
              <a:latin typeface="Segoe UI"/>
            </a:endParaRPr>
          </a:p>
        </p:txBody>
      </p:sp>
      <p:pic>
        <p:nvPicPr>
          <p:cNvPr id="200" name="Picture 199"/>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434360" y="1687268"/>
            <a:ext cx="1346918" cy="290934"/>
          </a:xfrm>
          <a:prstGeom prst="rect">
            <a:avLst/>
          </a:prstGeom>
        </p:spPr>
      </p:pic>
      <p:grpSp>
        <p:nvGrpSpPr>
          <p:cNvPr id="201" name="Group 200"/>
          <p:cNvGrpSpPr/>
          <p:nvPr/>
        </p:nvGrpSpPr>
        <p:grpSpPr>
          <a:xfrm>
            <a:off x="1899172" y="5753249"/>
            <a:ext cx="1463511" cy="417382"/>
            <a:chOff x="4056775" y="-1641154"/>
            <a:chExt cx="3473453" cy="990601"/>
          </a:xfrm>
        </p:grpSpPr>
        <p:sp>
          <p:nvSpPr>
            <p:cNvPr id="202" name="Freeform 19"/>
            <p:cNvSpPr>
              <a:spLocks noEditPoints="1"/>
            </p:cNvSpPr>
            <p:nvPr/>
          </p:nvSpPr>
          <p:spPr bwMode="auto">
            <a:xfrm>
              <a:off x="4056775" y="-1641154"/>
              <a:ext cx="1120776" cy="990601"/>
            </a:xfrm>
            <a:custGeom>
              <a:avLst/>
              <a:gdLst>
                <a:gd name="T0" fmla="*/ 791 w 810"/>
                <a:gd name="T1" fmla="*/ 599 h 714"/>
                <a:gd name="T2" fmla="*/ 798 w 810"/>
                <a:gd name="T3" fmla="*/ 604 h 714"/>
                <a:gd name="T4" fmla="*/ 794 w 810"/>
                <a:gd name="T5" fmla="*/ 609 h 714"/>
                <a:gd name="T6" fmla="*/ 796 w 810"/>
                <a:gd name="T7" fmla="*/ 617 h 714"/>
                <a:gd name="T8" fmla="*/ 791 w 810"/>
                <a:gd name="T9" fmla="*/ 609 h 714"/>
                <a:gd name="T10" fmla="*/ 786 w 810"/>
                <a:gd name="T11" fmla="*/ 609 h 714"/>
                <a:gd name="T12" fmla="*/ 786 w 810"/>
                <a:gd name="T13" fmla="*/ 607 h 714"/>
                <a:gd name="T14" fmla="*/ 795 w 810"/>
                <a:gd name="T15" fmla="*/ 605 h 714"/>
                <a:gd name="T16" fmla="*/ 791 w 810"/>
                <a:gd name="T17" fmla="*/ 601 h 714"/>
                <a:gd name="T18" fmla="*/ 791 w 810"/>
                <a:gd name="T19" fmla="*/ 589 h 714"/>
                <a:gd name="T20" fmla="*/ 810 w 810"/>
                <a:gd name="T21" fmla="*/ 608 h 714"/>
                <a:gd name="T22" fmla="*/ 806 w 810"/>
                <a:gd name="T23" fmla="*/ 608 h 714"/>
                <a:gd name="T24" fmla="*/ 791 w 810"/>
                <a:gd name="T25" fmla="*/ 593 h 714"/>
                <a:gd name="T26" fmla="*/ 574 w 810"/>
                <a:gd name="T27" fmla="*/ 597 h 714"/>
                <a:gd name="T28" fmla="*/ 572 w 810"/>
                <a:gd name="T29" fmla="*/ 536 h 714"/>
                <a:gd name="T30" fmla="*/ 469 w 810"/>
                <a:gd name="T31" fmla="*/ 539 h 714"/>
                <a:gd name="T32" fmla="*/ 275 w 810"/>
                <a:gd name="T33" fmla="*/ 483 h 714"/>
                <a:gd name="T34" fmla="*/ 229 w 810"/>
                <a:gd name="T35" fmla="*/ 448 h 714"/>
                <a:gd name="T36" fmla="*/ 196 w 810"/>
                <a:gd name="T37" fmla="*/ 553 h 714"/>
                <a:gd name="T38" fmla="*/ 109 w 810"/>
                <a:gd name="T39" fmla="*/ 518 h 714"/>
                <a:gd name="T40" fmla="*/ 14 w 810"/>
                <a:gd name="T41" fmla="*/ 513 h 714"/>
                <a:gd name="T42" fmla="*/ 183 w 810"/>
                <a:gd name="T43" fmla="*/ 66 h 714"/>
                <a:gd name="T44" fmla="*/ 763 w 810"/>
                <a:gd name="T45" fmla="*/ 223 h 714"/>
                <a:gd name="T46" fmla="*/ 717 w 810"/>
                <a:gd name="T47" fmla="*/ 618 h 714"/>
                <a:gd name="T48" fmla="*/ 596 w 810"/>
                <a:gd name="T49" fmla="*/ 655 h 714"/>
                <a:gd name="T50" fmla="*/ 504 w 810"/>
                <a:gd name="T51" fmla="*/ 712 h 714"/>
                <a:gd name="T52" fmla="*/ 701 w 810"/>
                <a:gd name="T53" fmla="*/ 326 h 714"/>
                <a:gd name="T54" fmla="*/ 593 w 810"/>
                <a:gd name="T55" fmla="*/ 339 h 714"/>
                <a:gd name="T56" fmla="*/ 550 w 810"/>
                <a:gd name="T57" fmla="*/ 128 h 714"/>
                <a:gd name="T58" fmla="*/ 372 w 810"/>
                <a:gd name="T59" fmla="*/ 95 h 714"/>
                <a:gd name="T60" fmla="*/ 237 w 810"/>
                <a:gd name="T61" fmla="*/ 243 h 714"/>
                <a:gd name="T62" fmla="*/ 415 w 810"/>
                <a:gd name="T63" fmla="*/ 321 h 714"/>
                <a:gd name="T64" fmla="*/ 232 w 810"/>
                <a:gd name="T65" fmla="*/ 305 h 714"/>
                <a:gd name="T66" fmla="*/ 171 w 810"/>
                <a:gd name="T67" fmla="*/ 244 h 714"/>
                <a:gd name="T68" fmla="*/ 448 w 810"/>
                <a:gd name="T69" fmla="*/ 504 h 714"/>
                <a:gd name="T70" fmla="*/ 282 w 810"/>
                <a:gd name="T71" fmla="*/ 195 h 714"/>
                <a:gd name="T72" fmla="*/ 338 w 810"/>
                <a:gd name="T73" fmla="*/ 168 h 714"/>
                <a:gd name="T74" fmla="*/ 312 w 810"/>
                <a:gd name="T75" fmla="*/ 207 h 714"/>
                <a:gd name="T76" fmla="*/ 460 w 810"/>
                <a:gd name="T77" fmla="*/ 136 h 714"/>
                <a:gd name="T78" fmla="*/ 422 w 810"/>
                <a:gd name="T79" fmla="*/ 113 h 714"/>
                <a:gd name="T80" fmla="*/ 462 w 810"/>
                <a:gd name="T81" fmla="*/ 145 h 714"/>
                <a:gd name="T82" fmla="*/ 424 w 810"/>
                <a:gd name="T83" fmla="*/ 594 h 714"/>
                <a:gd name="T84" fmla="*/ 495 w 810"/>
                <a:gd name="T85" fmla="*/ 594 h 714"/>
                <a:gd name="T86" fmla="*/ 451 w 810"/>
                <a:gd name="T87" fmla="*/ 61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0" h="714">
                  <a:moveTo>
                    <a:pt x="783" y="617"/>
                  </a:moveTo>
                  <a:cubicBezTo>
                    <a:pt x="783" y="599"/>
                    <a:pt x="783" y="599"/>
                    <a:pt x="783" y="599"/>
                  </a:cubicBezTo>
                  <a:cubicBezTo>
                    <a:pt x="791" y="599"/>
                    <a:pt x="791" y="599"/>
                    <a:pt x="791" y="599"/>
                  </a:cubicBezTo>
                  <a:cubicBezTo>
                    <a:pt x="793" y="599"/>
                    <a:pt x="794" y="599"/>
                    <a:pt x="795" y="599"/>
                  </a:cubicBezTo>
                  <a:cubicBezTo>
                    <a:pt x="796" y="599"/>
                    <a:pt x="796" y="600"/>
                    <a:pt x="797" y="601"/>
                  </a:cubicBezTo>
                  <a:cubicBezTo>
                    <a:pt x="798" y="602"/>
                    <a:pt x="798" y="603"/>
                    <a:pt x="798" y="604"/>
                  </a:cubicBezTo>
                  <a:cubicBezTo>
                    <a:pt x="798" y="605"/>
                    <a:pt x="797" y="606"/>
                    <a:pt x="797" y="607"/>
                  </a:cubicBezTo>
                  <a:cubicBezTo>
                    <a:pt x="796" y="608"/>
                    <a:pt x="794" y="608"/>
                    <a:pt x="793" y="609"/>
                  </a:cubicBezTo>
                  <a:cubicBezTo>
                    <a:pt x="793" y="609"/>
                    <a:pt x="794" y="609"/>
                    <a:pt x="794" y="609"/>
                  </a:cubicBezTo>
                  <a:cubicBezTo>
                    <a:pt x="795" y="610"/>
                    <a:pt x="795" y="611"/>
                    <a:pt x="796" y="612"/>
                  </a:cubicBezTo>
                  <a:cubicBezTo>
                    <a:pt x="799" y="617"/>
                    <a:pt x="799" y="617"/>
                    <a:pt x="799" y="617"/>
                  </a:cubicBezTo>
                  <a:cubicBezTo>
                    <a:pt x="796" y="617"/>
                    <a:pt x="796" y="617"/>
                    <a:pt x="796" y="617"/>
                  </a:cubicBezTo>
                  <a:cubicBezTo>
                    <a:pt x="794" y="613"/>
                    <a:pt x="794" y="613"/>
                    <a:pt x="794" y="613"/>
                  </a:cubicBezTo>
                  <a:cubicBezTo>
                    <a:pt x="793" y="612"/>
                    <a:pt x="792" y="611"/>
                    <a:pt x="792" y="611"/>
                  </a:cubicBezTo>
                  <a:cubicBezTo>
                    <a:pt x="792" y="610"/>
                    <a:pt x="791" y="610"/>
                    <a:pt x="791" y="609"/>
                  </a:cubicBezTo>
                  <a:cubicBezTo>
                    <a:pt x="790" y="609"/>
                    <a:pt x="790" y="609"/>
                    <a:pt x="790" y="609"/>
                  </a:cubicBezTo>
                  <a:cubicBezTo>
                    <a:pt x="789" y="609"/>
                    <a:pt x="789" y="609"/>
                    <a:pt x="788" y="609"/>
                  </a:cubicBezTo>
                  <a:cubicBezTo>
                    <a:pt x="786" y="609"/>
                    <a:pt x="786" y="609"/>
                    <a:pt x="786" y="609"/>
                  </a:cubicBezTo>
                  <a:cubicBezTo>
                    <a:pt x="786" y="617"/>
                    <a:pt x="786" y="617"/>
                    <a:pt x="786" y="617"/>
                  </a:cubicBezTo>
                  <a:lnTo>
                    <a:pt x="783" y="617"/>
                  </a:lnTo>
                  <a:close/>
                  <a:moveTo>
                    <a:pt x="786" y="607"/>
                  </a:moveTo>
                  <a:cubicBezTo>
                    <a:pt x="791" y="607"/>
                    <a:pt x="791" y="607"/>
                    <a:pt x="791" y="607"/>
                  </a:cubicBezTo>
                  <a:cubicBezTo>
                    <a:pt x="792" y="607"/>
                    <a:pt x="793" y="607"/>
                    <a:pt x="793" y="606"/>
                  </a:cubicBezTo>
                  <a:cubicBezTo>
                    <a:pt x="794" y="606"/>
                    <a:pt x="794" y="606"/>
                    <a:pt x="795" y="605"/>
                  </a:cubicBezTo>
                  <a:cubicBezTo>
                    <a:pt x="795" y="605"/>
                    <a:pt x="795" y="604"/>
                    <a:pt x="795" y="604"/>
                  </a:cubicBezTo>
                  <a:cubicBezTo>
                    <a:pt x="795" y="603"/>
                    <a:pt x="795" y="602"/>
                    <a:pt x="794" y="601"/>
                  </a:cubicBezTo>
                  <a:cubicBezTo>
                    <a:pt x="794" y="601"/>
                    <a:pt x="793" y="601"/>
                    <a:pt x="791" y="601"/>
                  </a:cubicBezTo>
                  <a:cubicBezTo>
                    <a:pt x="786" y="601"/>
                    <a:pt x="786" y="601"/>
                    <a:pt x="786" y="601"/>
                  </a:cubicBezTo>
                  <a:lnTo>
                    <a:pt x="786" y="607"/>
                  </a:lnTo>
                  <a:close/>
                  <a:moveTo>
                    <a:pt x="791" y="589"/>
                  </a:moveTo>
                  <a:cubicBezTo>
                    <a:pt x="781" y="589"/>
                    <a:pt x="772" y="597"/>
                    <a:pt x="772" y="608"/>
                  </a:cubicBezTo>
                  <a:cubicBezTo>
                    <a:pt x="772" y="618"/>
                    <a:pt x="781" y="627"/>
                    <a:pt x="791" y="627"/>
                  </a:cubicBezTo>
                  <a:cubicBezTo>
                    <a:pt x="802" y="627"/>
                    <a:pt x="810" y="618"/>
                    <a:pt x="810" y="608"/>
                  </a:cubicBezTo>
                  <a:cubicBezTo>
                    <a:pt x="810" y="597"/>
                    <a:pt x="802" y="589"/>
                    <a:pt x="791" y="589"/>
                  </a:cubicBezTo>
                  <a:close/>
                  <a:moveTo>
                    <a:pt x="791" y="593"/>
                  </a:moveTo>
                  <a:cubicBezTo>
                    <a:pt x="800" y="593"/>
                    <a:pt x="806" y="599"/>
                    <a:pt x="806" y="608"/>
                  </a:cubicBezTo>
                  <a:cubicBezTo>
                    <a:pt x="806" y="616"/>
                    <a:pt x="800" y="623"/>
                    <a:pt x="791" y="623"/>
                  </a:cubicBezTo>
                  <a:cubicBezTo>
                    <a:pt x="783" y="623"/>
                    <a:pt x="776" y="616"/>
                    <a:pt x="776" y="608"/>
                  </a:cubicBezTo>
                  <a:cubicBezTo>
                    <a:pt x="776" y="599"/>
                    <a:pt x="783" y="593"/>
                    <a:pt x="791" y="593"/>
                  </a:cubicBezTo>
                  <a:close/>
                  <a:moveTo>
                    <a:pt x="504" y="712"/>
                  </a:moveTo>
                  <a:cubicBezTo>
                    <a:pt x="504" y="711"/>
                    <a:pt x="529" y="673"/>
                    <a:pt x="559" y="632"/>
                  </a:cubicBezTo>
                  <a:cubicBezTo>
                    <a:pt x="569" y="617"/>
                    <a:pt x="573" y="608"/>
                    <a:pt x="574" y="597"/>
                  </a:cubicBezTo>
                  <a:cubicBezTo>
                    <a:pt x="574" y="588"/>
                    <a:pt x="578" y="571"/>
                    <a:pt x="582" y="558"/>
                  </a:cubicBezTo>
                  <a:cubicBezTo>
                    <a:pt x="586" y="545"/>
                    <a:pt x="588" y="534"/>
                    <a:pt x="587" y="533"/>
                  </a:cubicBezTo>
                  <a:cubicBezTo>
                    <a:pt x="586" y="532"/>
                    <a:pt x="579" y="534"/>
                    <a:pt x="572" y="536"/>
                  </a:cubicBezTo>
                  <a:cubicBezTo>
                    <a:pt x="555" y="542"/>
                    <a:pt x="544" y="542"/>
                    <a:pt x="525" y="537"/>
                  </a:cubicBezTo>
                  <a:cubicBezTo>
                    <a:pt x="514" y="534"/>
                    <a:pt x="509" y="534"/>
                    <a:pt x="497" y="539"/>
                  </a:cubicBezTo>
                  <a:cubicBezTo>
                    <a:pt x="484" y="544"/>
                    <a:pt x="482" y="544"/>
                    <a:pt x="469" y="539"/>
                  </a:cubicBezTo>
                  <a:cubicBezTo>
                    <a:pt x="457" y="534"/>
                    <a:pt x="454" y="534"/>
                    <a:pt x="424" y="539"/>
                  </a:cubicBezTo>
                  <a:cubicBezTo>
                    <a:pt x="368" y="549"/>
                    <a:pt x="349" y="544"/>
                    <a:pt x="312" y="505"/>
                  </a:cubicBezTo>
                  <a:cubicBezTo>
                    <a:pt x="289" y="481"/>
                    <a:pt x="280" y="476"/>
                    <a:pt x="275" y="483"/>
                  </a:cubicBezTo>
                  <a:cubicBezTo>
                    <a:pt x="274" y="485"/>
                    <a:pt x="270" y="487"/>
                    <a:pt x="266" y="487"/>
                  </a:cubicBezTo>
                  <a:cubicBezTo>
                    <a:pt x="261" y="487"/>
                    <a:pt x="256" y="482"/>
                    <a:pt x="248" y="471"/>
                  </a:cubicBezTo>
                  <a:cubicBezTo>
                    <a:pt x="243" y="462"/>
                    <a:pt x="234" y="452"/>
                    <a:pt x="229" y="448"/>
                  </a:cubicBezTo>
                  <a:cubicBezTo>
                    <a:pt x="202" y="429"/>
                    <a:pt x="172" y="443"/>
                    <a:pt x="172" y="474"/>
                  </a:cubicBezTo>
                  <a:cubicBezTo>
                    <a:pt x="172" y="487"/>
                    <a:pt x="198" y="527"/>
                    <a:pt x="211" y="533"/>
                  </a:cubicBezTo>
                  <a:cubicBezTo>
                    <a:pt x="228" y="542"/>
                    <a:pt x="218" y="556"/>
                    <a:pt x="196" y="553"/>
                  </a:cubicBezTo>
                  <a:cubicBezTo>
                    <a:pt x="185" y="551"/>
                    <a:pt x="180" y="548"/>
                    <a:pt x="165" y="532"/>
                  </a:cubicBezTo>
                  <a:cubicBezTo>
                    <a:pt x="149" y="514"/>
                    <a:pt x="146" y="512"/>
                    <a:pt x="134" y="512"/>
                  </a:cubicBezTo>
                  <a:cubicBezTo>
                    <a:pt x="128" y="512"/>
                    <a:pt x="116" y="515"/>
                    <a:pt x="109" y="518"/>
                  </a:cubicBezTo>
                  <a:cubicBezTo>
                    <a:pt x="90" y="527"/>
                    <a:pt x="66" y="531"/>
                    <a:pt x="41" y="531"/>
                  </a:cubicBezTo>
                  <a:cubicBezTo>
                    <a:pt x="19" y="531"/>
                    <a:pt x="19" y="531"/>
                    <a:pt x="19" y="531"/>
                  </a:cubicBezTo>
                  <a:cubicBezTo>
                    <a:pt x="14" y="513"/>
                    <a:pt x="14" y="513"/>
                    <a:pt x="14" y="513"/>
                  </a:cubicBezTo>
                  <a:cubicBezTo>
                    <a:pt x="2" y="471"/>
                    <a:pt x="0" y="455"/>
                    <a:pt x="0" y="403"/>
                  </a:cubicBezTo>
                  <a:cubicBezTo>
                    <a:pt x="0" y="364"/>
                    <a:pt x="2" y="344"/>
                    <a:pt x="6" y="323"/>
                  </a:cubicBezTo>
                  <a:cubicBezTo>
                    <a:pt x="30" y="214"/>
                    <a:pt x="91" y="125"/>
                    <a:pt x="183" y="66"/>
                  </a:cubicBezTo>
                  <a:cubicBezTo>
                    <a:pt x="228" y="36"/>
                    <a:pt x="269" y="19"/>
                    <a:pt x="322" y="8"/>
                  </a:cubicBezTo>
                  <a:cubicBezTo>
                    <a:pt x="360" y="0"/>
                    <a:pt x="444" y="0"/>
                    <a:pt x="481" y="8"/>
                  </a:cubicBezTo>
                  <a:cubicBezTo>
                    <a:pt x="606" y="34"/>
                    <a:pt x="710" y="113"/>
                    <a:pt x="763" y="223"/>
                  </a:cubicBezTo>
                  <a:cubicBezTo>
                    <a:pt x="794" y="284"/>
                    <a:pt x="805" y="334"/>
                    <a:pt x="805" y="403"/>
                  </a:cubicBezTo>
                  <a:cubicBezTo>
                    <a:pt x="805" y="472"/>
                    <a:pt x="794" y="522"/>
                    <a:pt x="765" y="581"/>
                  </a:cubicBezTo>
                  <a:cubicBezTo>
                    <a:pt x="744" y="624"/>
                    <a:pt x="747" y="622"/>
                    <a:pt x="717" y="618"/>
                  </a:cubicBezTo>
                  <a:cubicBezTo>
                    <a:pt x="690" y="614"/>
                    <a:pt x="654" y="617"/>
                    <a:pt x="631" y="625"/>
                  </a:cubicBezTo>
                  <a:cubicBezTo>
                    <a:pt x="620" y="628"/>
                    <a:pt x="618" y="631"/>
                    <a:pt x="616" y="638"/>
                  </a:cubicBezTo>
                  <a:cubicBezTo>
                    <a:pt x="615" y="647"/>
                    <a:pt x="612" y="649"/>
                    <a:pt x="596" y="655"/>
                  </a:cubicBezTo>
                  <a:cubicBezTo>
                    <a:pt x="582" y="661"/>
                    <a:pt x="571" y="668"/>
                    <a:pt x="556" y="683"/>
                  </a:cubicBezTo>
                  <a:cubicBezTo>
                    <a:pt x="544" y="694"/>
                    <a:pt x="532" y="705"/>
                    <a:pt x="528" y="707"/>
                  </a:cubicBezTo>
                  <a:cubicBezTo>
                    <a:pt x="520" y="711"/>
                    <a:pt x="504" y="714"/>
                    <a:pt x="504" y="712"/>
                  </a:cubicBezTo>
                  <a:close/>
                  <a:moveTo>
                    <a:pt x="581" y="504"/>
                  </a:moveTo>
                  <a:cubicBezTo>
                    <a:pt x="652" y="494"/>
                    <a:pt x="702" y="464"/>
                    <a:pt x="722" y="421"/>
                  </a:cubicBezTo>
                  <a:cubicBezTo>
                    <a:pt x="740" y="384"/>
                    <a:pt x="732" y="350"/>
                    <a:pt x="701" y="326"/>
                  </a:cubicBezTo>
                  <a:cubicBezTo>
                    <a:pt x="686" y="315"/>
                    <a:pt x="647" y="298"/>
                    <a:pt x="636" y="298"/>
                  </a:cubicBezTo>
                  <a:cubicBezTo>
                    <a:pt x="633" y="298"/>
                    <a:pt x="628" y="304"/>
                    <a:pt x="623" y="311"/>
                  </a:cubicBezTo>
                  <a:cubicBezTo>
                    <a:pt x="617" y="323"/>
                    <a:pt x="599" y="339"/>
                    <a:pt x="593" y="339"/>
                  </a:cubicBezTo>
                  <a:cubicBezTo>
                    <a:pt x="592" y="339"/>
                    <a:pt x="595" y="331"/>
                    <a:pt x="600" y="321"/>
                  </a:cubicBezTo>
                  <a:cubicBezTo>
                    <a:pt x="606" y="311"/>
                    <a:pt x="610" y="299"/>
                    <a:pt x="610" y="292"/>
                  </a:cubicBezTo>
                  <a:cubicBezTo>
                    <a:pt x="610" y="261"/>
                    <a:pt x="576" y="170"/>
                    <a:pt x="550" y="128"/>
                  </a:cubicBezTo>
                  <a:cubicBezTo>
                    <a:pt x="537" y="109"/>
                    <a:pt x="531" y="102"/>
                    <a:pt x="517" y="95"/>
                  </a:cubicBezTo>
                  <a:cubicBezTo>
                    <a:pt x="493" y="82"/>
                    <a:pt x="464" y="80"/>
                    <a:pt x="427" y="90"/>
                  </a:cubicBezTo>
                  <a:cubicBezTo>
                    <a:pt x="404" y="96"/>
                    <a:pt x="394" y="97"/>
                    <a:pt x="372" y="95"/>
                  </a:cubicBezTo>
                  <a:cubicBezTo>
                    <a:pt x="285" y="89"/>
                    <a:pt x="289" y="89"/>
                    <a:pt x="274" y="96"/>
                  </a:cubicBezTo>
                  <a:cubicBezTo>
                    <a:pt x="256" y="105"/>
                    <a:pt x="250" y="116"/>
                    <a:pt x="239" y="163"/>
                  </a:cubicBezTo>
                  <a:cubicBezTo>
                    <a:pt x="227" y="214"/>
                    <a:pt x="226" y="230"/>
                    <a:pt x="237" y="243"/>
                  </a:cubicBezTo>
                  <a:cubicBezTo>
                    <a:pt x="249" y="257"/>
                    <a:pt x="285" y="274"/>
                    <a:pt x="322" y="282"/>
                  </a:cubicBezTo>
                  <a:cubicBezTo>
                    <a:pt x="366" y="292"/>
                    <a:pt x="395" y="301"/>
                    <a:pt x="404" y="306"/>
                  </a:cubicBezTo>
                  <a:cubicBezTo>
                    <a:pt x="408" y="309"/>
                    <a:pt x="413" y="316"/>
                    <a:pt x="415" y="321"/>
                  </a:cubicBezTo>
                  <a:cubicBezTo>
                    <a:pt x="424" y="346"/>
                    <a:pt x="429" y="356"/>
                    <a:pt x="434" y="361"/>
                  </a:cubicBezTo>
                  <a:cubicBezTo>
                    <a:pt x="438" y="364"/>
                    <a:pt x="440" y="368"/>
                    <a:pt x="440" y="370"/>
                  </a:cubicBezTo>
                  <a:cubicBezTo>
                    <a:pt x="440" y="393"/>
                    <a:pt x="275" y="342"/>
                    <a:pt x="232" y="305"/>
                  </a:cubicBezTo>
                  <a:cubicBezTo>
                    <a:pt x="214" y="289"/>
                    <a:pt x="209" y="278"/>
                    <a:pt x="211" y="259"/>
                  </a:cubicBezTo>
                  <a:cubicBezTo>
                    <a:pt x="213" y="243"/>
                    <a:pt x="213" y="243"/>
                    <a:pt x="213" y="243"/>
                  </a:cubicBezTo>
                  <a:cubicBezTo>
                    <a:pt x="171" y="244"/>
                    <a:pt x="171" y="244"/>
                    <a:pt x="171" y="244"/>
                  </a:cubicBezTo>
                  <a:cubicBezTo>
                    <a:pt x="135" y="245"/>
                    <a:pt x="126" y="247"/>
                    <a:pt x="113" y="253"/>
                  </a:cubicBezTo>
                  <a:cubicBezTo>
                    <a:pt x="69" y="274"/>
                    <a:pt x="71" y="310"/>
                    <a:pt x="119" y="355"/>
                  </a:cubicBezTo>
                  <a:cubicBezTo>
                    <a:pt x="189" y="422"/>
                    <a:pt x="334" y="487"/>
                    <a:pt x="448" y="504"/>
                  </a:cubicBezTo>
                  <a:cubicBezTo>
                    <a:pt x="487" y="510"/>
                    <a:pt x="544" y="510"/>
                    <a:pt x="581" y="504"/>
                  </a:cubicBezTo>
                  <a:cubicBezTo>
                    <a:pt x="581" y="504"/>
                    <a:pt x="581" y="504"/>
                    <a:pt x="581" y="504"/>
                  </a:cubicBezTo>
                  <a:close/>
                  <a:moveTo>
                    <a:pt x="282" y="195"/>
                  </a:moveTo>
                  <a:cubicBezTo>
                    <a:pt x="271" y="183"/>
                    <a:pt x="266" y="177"/>
                    <a:pt x="266" y="170"/>
                  </a:cubicBezTo>
                  <a:cubicBezTo>
                    <a:pt x="266" y="154"/>
                    <a:pt x="278" y="146"/>
                    <a:pt x="287" y="155"/>
                  </a:cubicBezTo>
                  <a:cubicBezTo>
                    <a:pt x="301" y="169"/>
                    <a:pt x="306" y="170"/>
                    <a:pt x="338" y="168"/>
                  </a:cubicBezTo>
                  <a:cubicBezTo>
                    <a:pt x="371" y="166"/>
                    <a:pt x="390" y="169"/>
                    <a:pt x="394" y="179"/>
                  </a:cubicBezTo>
                  <a:cubicBezTo>
                    <a:pt x="397" y="187"/>
                    <a:pt x="391" y="190"/>
                    <a:pt x="363" y="193"/>
                  </a:cubicBezTo>
                  <a:cubicBezTo>
                    <a:pt x="333" y="196"/>
                    <a:pt x="318" y="200"/>
                    <a:pt x="312" y="207"/>
                  </a:cubicBezTo>
                  <a:cubicBezTo>
                    <a:pt x="306" y="215"/>
                    <a:pt x="299" y="212"/>
                    <a:pt x="282" y="195"/>
                  </a:cubicBezTo>
                  <a:close/>
                  <a:moveTo>
                    <a:pt x="462" y="145"/>
                  </a:moveTo>
                  <a:cubicBezTo>
                    <a:pt x="447" y="144"/>
                    <a:pt x="446" y="140"/>
                    <a:pt x="460" y="136"/>
                  </a:cubicBezTo>
                  <a:cubicBezTo>
                    <a:pt x="472" y="132"/>
                    <a:pt x="479" y="123"/>
                    <a:pt x="473" y="119"/>
                  </a:cubicBezTo>
                  <a:cubicBezTo>
                    <a:pt x="465" y="114"/>
                    <a:pt x="441" y="112"/>
                    <a:pt x="430" y="114"/>
                  </a:cubicBezTo>
                  <a:cubicBezTo>
                    <a:pt x="424" y="115"/>
                    <a:pt x="421" y="115"/>
                    <a:pt x="422" y="113"/>
                  </a:cubicBezTo>
                  <a:cubicBezTo>
                    <a:pt x="426" y="107"/>
                    <a:pt x="460" y="102"/>
                    <a:pt x="479" y="104"/>
                  </a:cubicBezTo>
                  <a:cubicBezTo>
                    <a:pt x="499" y="105"/>
                    <a:pt x="515" y="112"/>
                    <a:pt x="518" y="121"/>
                  </a:cubicBezTo>
                  <a:cubicBezTo>
                    <a:pt x="524" y="135"/>
                    <a:pt x="494" y="147"/>
                    <a:pt x="462" y="145"/>
                  </a:cubicBezTo>
                  <a:close/>
                  <a:moveTo>
                    <a:pt x="451" y="615"/>
                  </a:moveTo>
                  <a:cubicBezTo>
                    <a:pt x="445" y="611"/>
                    <a:pt x="437" y="608"/>
                    <a:pt x="432" y="608"/>
                  </a:cubicBezTo>
                  <a:cubicBezTo>
                    <a:pt x="423" y="608"/>
                    <a:pt x="419" y="601"/>
                    <a:pt x="424" y="594"/>
                  </a:cubicBezTo>
                  <a:cubicBezTo>
                    <a:pt x="429" y="588"/>
                    <a:pt x="446" y="588"/>
                    <a:pt x="456" y="594"/>
                  </a:cubicBezTo>
                  <a:cubicBezTo>
                    <a:pt x="468" y="600"/>
                    <a:pt x="477" y="600"/>
                    <a:pt x="483" y="592"/>
                  </a:cubicBezTo>
                  <a:cubicBezTo>
                    <a:pt x="491" y="584"/>
                    <a:pt x="495" y="584"/>
                    <a:pt x="495" y="594"/>
                  </a:cubicBezTo>
                  <a:cubicBezTo>
                    <a:pt x="495" y="604"/>
                    <a:pt x="479" y="621"/>
                    <a:pt x="469" y="621"/>
                  </a:cubicBezTo>
                  <a:cubicBezTo>
                    <a:pt x="464" y="621"/>
                    <a:pt x="456" y="618"/>
                    <a:pt x="451" y="615"/>
                  </a:cubicBezTo>
                  <a:cubicBezTo>
                    <a:pt x="451" y="615"/>
                    <a:pt x="451" y="615"/>
                    <a:pt x="451" y="615"/>
                  </a:cubicBezTo>
                  <a:close/>
                  <a:moveTo>
                    <a:pt x="451" y="615"/>
                  </a:moveTo>
                  <a:cubicBezTo>
                    <a:pt x="451" y="615"/>
                    <a:pt x="451" y="615"/>
                    <a:pt x="451" y="61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03" name="Freeform 20"/>
            <p:cNvSpPr>
              <a:spLocks noEditPoints="1"/>
            </p:cNvSpPr>
            <p:nvPr/>
          </p:nvSpPr>
          <p:spPr bwMode="auto">
            <a:xfrm>
              <a:off x="5453776" y="-1333178"/>
              <a:ext cx="2076452" cy="568326"/>
            </a:xfrm>
            <a:custGeom>
              <a:avLst/>
              <a:gdLst>
                <a:gd name="T0" fmla="*/ 1480 w 1499"/>
                <a:gd name="T1" fmla="*/ 382 h 410"/>
                <a:gd name="T2" fmla="*/ 1487 w 1499"/>
                <a:gd name="T3" fmla="*/ 387 h 410"/>
                <a:gd name="T4" fmla="*/ 1483 w 1499"/>
                <a:gd name="T5" fmla="*/ 393 h 410"/>
                <a:gd name="T6" fmla="*/ 1485 w 1499"/>
                <a:gd name="T7" fmla="*/ 400 h 410"/>
                <a:gd name="T8" fmla="*/ 1480 w 1499"/>
                <a:gd name="T9" fmla="*/ 393 h 410"/>
                <a:gd name="T10" fmla="*/ 1475 w 1499"/>
                <a:gd name="T11" fmla="*/ 392 h 410"/>
                <a:gd name="T12" fmla="*/ 1475 w 1499"/>
                <a:gd name="T13" fmla="*/ 390 h 410"/>
                <a:gd name="T14" fmla="*/ 1484 w 1499"/>
                <a:gd name="T15" fmla="*/ 389 h 410"/>
                <a:gd name="T16" fmla="*/ 1480 w 1499"/>
                <a:gd name="T17" fmla="*/ 384 h 410"/>
                <a:gd name="T18" fmla="*/ 1480 w 1499"/>
                <a:gd name="T19" fmla="*/ 372 h 410"/>
                <a:gd name="T20" fmla="*/ 1499 w 1499"/>
                <a:gd name="T21" fmla="*/ 391 h 410"/>
                <a:gd name="T22" fmla="*/ 1495 w 1499"/>
                <a:gd name="T23" fmla="*/ 391 h 410"/>
                <a:gd name="T24" fmla="*/ 1480 w 1499"/>
                <a:gd name="T25" fmla="*/ 376 h 410"/>
                <a:gd name="T26" fmla="*/ 667 w 1499"/>
                <a:gd name="T27" fmla="*/ 360 h 410"/>
                <a:gd name="T28" fmla="*/ 730 w 1499"/>
                <a:gd name="T29" fmla="*/ 18 h 410"/>
                <a:gd name="T30" fmla="*/ 645 w 1499"/>
                <a:gd name="T31" fmla="*/ 139 h 410"/>
                <a:gd name="T32" fmla="*/ 464 w 1499"/>
                <a:gd name="T33" fmla="*/ 319 h 410"/>
                <a:gd name="T34" fmla="*/ 598 w 1499"/>
                <a:gd name="T35" fmla="*/ 405 h 410"/>
                <a:gd name="T36" fmla="*/ 531 w 1499"/>
                <a:gd name="T37" fmla="*/ 269 h 410"/>
                <a:gd name="T38" fmla="*/ 652 w 1499"/>
                <a:gd name="T39" fmla="*/ 315 h 410"/>
                <a:gd name="T40" fmla="*/ 1158 w 1499"/>
                <a:gd name="T41" fmla="*/ 405 h 410"/>
                <a:gd name="T42" fmla="*/ 1226 w 1499"/>
                <a:gd name="T43" fmla="*/ 384 h 410"/>
                <a:gd name="T44" fmla="*/ 1252 w 1499"/>
                <a:gd name="T45" fmla="*/ 403 h 410"/>
                <a:gd name="T46" fmla="*/ 1199 w 1499"/>
                <a:gd name="T47" fmla="*/ 130 h 410"/>
                <a:gd name="T48" fmla="*/ 1083 w 1499"/>
                <a:gd name="T49" fmla="*/ 166 h 410"/>
                <a:gd name="T50" fmla="*/ 1221 w 1499"/>
                <a:gd name="T51" fmla="*/ 218 h 410"/>
                <a:gd name="T52" fmla="*/ 1081 w 1499"/>
                <a:gd name="T53" fmla="*/ 271 h 410"/>
                <a:gd name="T54" fmla="*/ 1158 w 1499"/>
                <a:gd name="T55" fmla="*/ 405 h 410"/>
                <a:gd name="T56" fmla="*/ 1087 w 1499"/>
                <a:gd name="T57" fmla="*/ 334 h 410"/>
                <a:gd name="T58" fmla="*/ 1221 w 1499"/>
                <a:gd name="T59" fmla="*/ 255 h 410"/>
                <a:gd name="T60" fmla="*/ 1147 w 1499"/>
                <a:gd name="T61" fmla="*/ 383 h 410"/>
                <a:gd name="T62" fmla="*/ 1431 w 1499"/>
                <a:gd name="T63" fmla="*/ 402 h 410"/>
                <a:gd name="T64" fmla="*/ 1409 w 1499"/>
                <a:gd name="T65" fmla="*/ 382 h 410"/>
                <a:gd name="T66" fmla="*/ 1359 w 1499"/>
                <a:gd name="T67" fmla="*/ 150 h 410"/>
                <a:gd name="T68" fmla="*/ 1436 w 1499"/>
                <a:gd name="T69" fmla="*/ 139 h 410"/>
                <a:gd name="T70" fmla="*/ 1359 w 1499"/>
                <a:gd name="T71" fmla="*/ 127 h 410"/>
                <a:gd name="T72" fmla="*/ 1342 w 1499"/>
                <a:gd name="T73" fmla="*/ 74 h 410"/>
                <a:gd name="T74" fmla="*/ 1330 w 1499"/>
                <a:gd name="T75" fmla="*/ 127 h 410"/>
                <a:gd name="T76" fmla="*/ 1283 w 1499"/>
                <a:gd name="T77" fmla="*/ 139 h 410"/>
                <a:gd name="T78" fmla="*/ 1330 w 1499"/>
                <a:gd name="T79" fmla="*/ 150 h 410"/>
                <a:gd name="T80" fmla="*/ 1372 w 1499"/>
                <a:gd name="T81" fmla="*/ 404 h 410"/>
                <a:gd name="T82" fmla="*/ 414 w 1499"/>
                <a:gd name="T83" fmla="*/ 390 h 410"/>
                <a:gd name="T84" fmla="*/ 382 w 1499"/>
                <a:gd name="T85" fmla="*/ 346 h 410"/>
                <a:gd name="T86" fmla="*/ 243 w 1499"/>
                <a:gd name="T87" fmla="*/ 295 h 410"/>
                <a:gd name="T88" fmla="*/ 426 w 1499"/>
                <a:gd name="T89" fmla="*/ 283 h 410"/>
                <a:gd name="T90" fmla="*/ 302 w 1499"/>
                <a:gd name="T91" fmla="*/ 119 h 410"/>
                <a:gd name="T92" fmla="*/ 263 w 1499"/>
                <a:gd name="T93" fmla="*/ 400 h 410"/>
                <a:gd name="T94" fmla="*/ 242 w 1499"/>
                <a:gd name="T95" fmla="*/ 227 h 410"/>
                <a:gd name="T96" fmla="*/ 361 w 1499"/>
                <a:gd name="T97" fmla="*/ 222 h 410"/>
                <a:gd name="T98" fmla="*/ 242 w 1499"/>
                <a:gd name="T99" fmla="*/ 227 h 410"/>
                <a:gd name="T100" fmla="*/ 138 w 1499"/>
                <a:gd name="T101" fmla="*/ 185 h 410"/>
                <a:gd name="T102" fmla="*/ 156 w 1499"/>
                <a:gd name="T103" fmla="*/ 117 h 410"/>
                <a:gd name="T104" fmla="*/ 63 w 1499"/>
                <a:gd name="T105" fmla="*/ 177 h 410"/>
                <a:gd name="T106" fmla="*/ 59 w 1499"/>
                <a:gd name="T107" fmla="*/ 124 h 410"/>
                <a:gd name="T108" fmla="*/ 0 w 1499"/>
                <a:gd name="T109" fmla="*/ 405 h 410"/>
                <a:gd name="T110" fmla="*/ 73 w 1499"/>
                <a:gd name="T111" fmla="*/ 315 h 410"/>
                <a:gd name="T112" fmla="*/ 903 w 1499"/>
                <a:gd name="T113" fmla="*/ 147 h 410"/>
                <a:gd name="T114" fmla="*/ 981 w 1499"/>
                <a:gd name="T115" fmla="*/ 403 h 410"/>
                <a:gd name="T116" fmla="*/ 1001 w 1499"/>
                <a:gd name="T117" fmla="*/ 188 h 410"/>
                <a:gd name="T118" fmla="*/ 793 w 1499"/>
                <a:gd name="T119" fmla="*/ 34 h 410"/>
                <a:gd name="T120" fmla="*/ 821 w 1499"/>
                <a:gd name="T121" fmla="*/ 303 h 410"/>
                <a:gd name="T122" fmla="*/ 821 w 1499"/>
                <a:gd name="T123"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9" h="410">
                  <a:moveTo>
                    <a:pt x="1472" y="400"/>
                  </a:moveTo>
                  <a:cubicBezTo>
                    <a:pt x="1472" y="382"/>
                    <a:pt x="1472" y="382"/>
                    <a:pt x="1472" y="382"/>
                  </a:cubicBezTo>
                  <a:cubicBezTo>
                    <a:pt x="1480" y="382"/>
                    <a:pt x="1480" y="382"/>
                    <a:pt x="1480" y="382"/>
                  </a:cubicBezTo>
                  <a:cubicBezTo>
                    <a:pt x="1482" y="382"/>
                    <a:pt x="1483" y="382"/>
                    <a:pt x="1484" y="382"/>
                  </a:cubicBezTo>
                  <a:cubicBezTo>
                    <a:pt x="1485" y="383"/>
                    <a:pt x="1486" y="383"/>
                    <a:pt x="1486" y="384"/>
                  </a:cubicBezTo>
                  <a:cubicBezTo>
                    <a:pt x="1487" y="385"/>
                    <a:pt x="1487" y="386"/>
                    <a:pt x="1487" y="387"/>
                  </a:cubicBezTo>
                  <a:cubicBezTo>
                    <a:pt x="1487" y="388"/>
                    <a:pt x="1486" y="389"/>
                    <a:pt x="1486" y="390"/>
                  </a:cubicBezTo>
                  <a:cubicBezTo>
                    <a:pt x="1485" y="391"/>
                    <a:pt x="1483" y="392"/>
                    <a:pt x="1482" y="392"/>
                  </a:cubicBezTo>
                  <a:cubicBezTo>
                    <a:pt x="1482" y="392"/>
                    <a:pt x="1483" y="393"/>
                    <a:pt x="1483" y="393"/>
                  </a:cubicBezTo>
                  <a:cubicBezTo>
                    <a:pt x="1484" y="393"/>
                    <a:pt x="1485" y="394"/>
                    <a:pt x="1485" y="395"/>
                  </a:cubicBezTo>
                  <a:cubicBezTo>
                    <a:pt x="1488" y="400"/>
                    <a:pt x="1488" y="400"/>
                    <a:pt x="1488" y="400"/>
                  </a:cubicBezTo>
                  <a:cubicBezTo>
                    <a:pt x="1485" y="400"/>
                    <a:pt x="1485" y="400"/>
                    <a:pt x="1485" y="400"/>
                  </a:cubicBezTo>
                  <a:cubicBezTo>
                    <a:pt x="1483" y="396"/>
                    <a:pt x="1483" y="396"/>
                    <a:pt x="1483" y="396"/>
                  </a:cubicBezTo>
                  <a:cubicBezTo>
                    <a:pt x="1482" y="395"/>
                    <a:pt x="1482" y="394"/>
                    <a:pt x="1481" y="394"/>
                  </a:cubicBezTo>
                  <a:cubicBezTo>
                    <a:pt x="1481" y="393"/>
                    <a:pt x="1480" y="393"/>
                    <a:pt x="1480" y="393"/>
                  </a:cubicBezTo>
                  <a:cubicBezTo>
                    <a:pt x="1480" y="392"/>
                    <a:pt x="1479" y="392"/>
                    <a:pt x="1479" y="392"/>
                  </a:cubicBezTo>
                  <a:cubicBezTo>
                    <a:pt x="1479" y="392"/>
                    <a:pt x="1478" y="392"/>
                    <a:pt x="1477" y="392"/>
                  </a:cubicBezTo>
                  <a:cubicBezTo>
                    <a:pt x="1475" y="392"/>
                    <a:pt x="1475" y="392"/>
                    <a:pt x="1475" y="392"/>
                  </a:cubicBezTo>
                  <a:cubicBezTo>
                    <a:pt x="1475" y="400"/>
                    <a:pt x="1475" y="400"/>
                    <a:pt x="1475" y="400"/>
                  </a:cubicBezTo>
                  <a:cubicBezTo>
                    <a:pt x="1472" y="400"/>
                    <a:pt x="1472" y="400"/>
                    <a:pt x="1472" y="400"/>
                  </a:cubicBezTo>
                  <a:close/>
                  <a:moveTo>
                    <a:pt x="1475" y="390"/>
                  </a:moveTo>
                  <a:cubicBezTo>
                    <a:pt x="1480" y="390"/>
                    <a:pt x="1480" y="390"/>
                    <a:pt x="1480" y="390"/>
                  </a:cubicBezTo>
                  <a:cubicBezTo>
                    <a:pt x="1481" y="390"/>
                    <a:pt x="1482" y="390"/>
                    <a:pt x="1482" y="390"/>
                  </a:cubicBezTo>
                  <a:cubicBezTo>
                    <a:pt x="1483" y="389"/>
                    <a:pt x="1484" y="389"/>
                    <a:pt x="1484" y="389"/>
                  </a:cubicBezTo>
                  <a:cubicBezTo>
                    <a:pt x="1484" y="388"/>
                    <a:pt x="1484" y="388"/>
                    <a:pt x="1484" y="387"/>
                  </a:cubicBezTo>
                  <a:cubicBezTo>
                    <a:pt x="1484" y="386"/>
                    <a:pt x="1484" y="385"/>
                    <a:pt x="1483" y="385"/>
                  </a:cubicBezTo>
                  <a:cubicBezTo>
                    <a:pt x="1483" y="384"/>
                    <a:pt x="1482" y="384"/>
                    <a:pt x="1480" y="384"/>
                  </a:cubicBezTo>
                  <a:cubicBezTo>
                    <a:pt x="1475" y="384"/>
                    <a:pt x="1475" y="384"/>
                    <a:pt x="1475" y="384"/>
                  </a:cubicBezTo>
                  <a:cubicBezTo>
                    <a:pt x="1475" y="390"/>
                    <a:pt x="1475" y="390"/>
                    <a:pt x="1475" y="390"/>
                  </a:cubicBezTo>
                  <a:close/>
                  <a:moveTo>
                    <a:pt x="1480" y="372"/>
                  </a:moveTo>
                  <a:cubicBezTo>
                    <a:pt x="1470" y="372"/>
                    <a:pt x="1461" y="381"/>
                    <a:pt x="1461" y="391"/>
                  </a:cubicBezTo>
                  <a:cubicBezTo>
                    <a:pt x="1461" y="402"/>
                    <a:pt x="1470" y="410"/>
                    <a:pt x="1480" y="410"/>
                  </a:cubicBezTo>
                  <a:cubicBezTo>
                    <a:pt x="1491" y="410"/>
                    <a:pt x="1499" y="402"/>
                    <a:pt x="1499" y="391"/>
                  </a:cubicBezTo>
                  <a:cubicBezTo>
                    <a:pt x="1499" y="381"/>
                    <a:pt x="1491" y="372"/>
                    <a:pt x="1480" y="372"/>
                  </a:cubicBezTo>
                  <a:close/>
                  <a:moveTo>
                    <a:pt x="1480" y="376"/>
                  </a:moveTo>
                  <a:cubicBezTo>
                    <a:pt x="1489" y="376"/>
                    <a:pt x="1495" y="383"/>
                    <a:pt x="1495" y="391"/>
                  </a:cubicBezTo>
                  <a:cubicBezTo>
                    <a:pt x="1495" y="399"/>
                    <a:pt x="1489" y="406"/>
                    <a:pt x="1480" y="406"/>
                  </a:cubicBezTo>
                  <a:cubicBezTo>
                    <a:pt x="1472" y="406"/>
                    <a:pt x="1465" y="399"/>
                    <a:pt x="1465" y="391"/>
                  </a:cubicBezTo>
                  <a:cubicBezTo>
                    <a:pt x="1465" y="383"/>
                    <a:pt x="1472" y="376"/>
                    <a:pt x="1480" y="376"/>
                  </a:cubicBezTo>
                  <a:close/>
                  <a:moveTo>
                    <a:pt x="598" y="405"/>
                  </a:moveTo>
                  <a:cubicBezTo>
                    <a:pt x="622" y="400"/>
                    <a:pt x="637" y="392"/>
                    <a:pt x="653" y="375"/>
                  </a:cubicBezTo>
                  <a:cubicBezTo>
                    <a:pt x="667" y="360"/>
                    <a:pt x="667" y="360"/>
                    <a:pt x="667" y="360"/>
                  </a:cubicBezTo>
                  <a:cubicBezTo>
                    <a:pt x="667" y="404"/>
                    <a:pt x="667" y="404"/>
                    <a:pt x="667" y="404"/>
                  </a:cubicBezTo>
                  <a:cubicBezTo>
                    <a:pt x="732" y="404"/>
                    <a:pt x="732" y="404"/>
                    <a:pt x="732" y="404"/>
                  </a:cubicBezTo>
                  <a:cubicBezTo>
                    <a:pt x="730" y="18"/>
                    <a:pt x="730" y="18"/>
                    <a:pt x="730" y="18"/>
                  </a:cubicBezTo>
                  <a:cubicBezTo>
                    <a:pt x="661" y="0"/>
                    <a:pt x="661" y="0"/>
                    <a:pt x="661" y="0"/>
                  </a:cubicBezTo>
                  <a:cubicBezTo>
                    <a:pt x="658" y="150"/>
                    <a:pt x="658" y="150"/>
                    <a:pt x="658" y="150"/>
                  </a:cubicBezTo>
                  <a:cubicBezTo>
                    <a:pt x="645" y="139"/>
                    <a:pt x="645" y="139"/>
                    <a:pt x="645" y="139"/>
                  </a:cubicBezTo>
                  <a:cubicBezTo>
                    <a:pt x="638" y="133"/>
                    <a:pt x="625" y="126"/>
                    <a:pt x="614" y="123"/>
                  </a:cubicBezTo>
                  <a:cubicBezTo>
                    <a:pt x="551" y="105"/>
                    <a:pt x="490" y="139"/>
                    <a:pt x="466" y="206"/>
                  </a:cubicBezTo>
                  <a:cubicBezTo>
                    <a:pt x="456" y="232"/>
                    <a:pt x="455" y="293"/>
                    <a:pt x="464" y="319"/>
                  </a:cubicBezTo>
                  <a:cubicBezTo>
                    <a:pt x="479" y="364"/>
                    <a:pt x="512" y="396"/>
                    <a:pt x="552" y="406"/>
                  </a:cubicBezTo>
                  <a:cubicBezTo>
                    <a:pt x="569" y="410"/>
                    <a:pt x="579" y="410"/>
                    <a:pt x="598" y="405"/>
                  </a:cubicBezTo>
                  <a:cubicBezTo>
                    <a:pt x="598" y="405"/>
                    <a:pt x="598" y="405"/>
                    <a:pt x="598" y="405"/>
                  </a:cubicBezTo>
                  <a:close/>
                  <a:moveTo>
                    <a:pt x="577" y="348"/>
                  </a:moveTo>
                  <a:cubicBezTo>
                    <a:pt x="560" y="342"/>
                    <a:pt x="551" y="333"/>
                    <a:pt x="541" y="316"/>
                  </a:cubicBezTo>
                  <a:cubicBezTo>
                    <a:pt x="533" y="301"/>
                    <a:pt x="532" y="294"/>
                    <a:pt x="531" y="269"/>
                  </a:cubicBezTo>
                  <a:cubicBezTo>
                    <a:pt x="529" y="235"/>
                    <a:pt x="534" y="215"/>
                    <a:pt x="550" y="197"/>
                  </a:cubicBezTo>
                  <a:cubicBezTo>
                    <a:pt x="579" y="161"/>
                    <a:pt x="631" y="167"/>
                    <a:pt x="652" y="208"/>
                  </a:cubicBezTo>
                  <a:cubicBezTo>
                    <a:pt x="661" y="225"/>
                    <a:pt x="661" y="295"/>
                    <a:pt x="652" y="315"/>
                  </a:cubicBezTo>
                  <a:cubicBezTo>
                    <a:pt x="639" y="343"/>
                    <a:pt x="606" y="358"/>
                    <a:pt x="577" y="348"/>
                  </a:cubicBezTo>
                  <a:cubicBezTo>
                    <a:pt x="577" y="348"/>
                    <a:pt x="577" y="348"/>
                    <a:pt x="577" y="348"/>
                  </a:cubicBezTo>
                  <a:close/>
                  <a:moveTo>
                    <a:pt x="1158" y="405"/>
                  </a:moveTo>
                  <a:cubicBezTo>
                    <a:pt x="1181" y="401"/>
                    <a:pt x="1197" y="392"/>
                    <a:pt x="1212" y="377"/>
                  </a:cubicBezTo>
                  <a:cubicBezTo>
                    <a:pt x="1224" y="365"/>
                    <a:pt x="1224" y="365"/>
                    <a:pt x="1224" y="365"/>
                  </a:cubicBezTo>
                  <a:cubicBezTo>
                    <a:pt x="1226" y="384"/>
                    <a:pt x="1226" y="384"/>
                    <a:pt x="1226" y="384"/>
                  </a:cubicBezTo>
                  <a:cubicBezTo>
                    <a:pt x="1229" y="403"/>
                    <a:pt x="1229" y="403"/>
                    <a:pt x="1229" y="403"/>
                  </a:cubicBezTo>
                  <a:cubicBezTo>
                    <a:pt x="1240" y="403"/>
                    <a:pt x="1240" y="403"/>
                    <a:pt x="1240" y="403"/>
                  </a:cubicBezTo>
                  <a:cubicBezTo>
                    <a:pt x="1252" y="403"/>
                    <a:pt x="1252" y="403"/>
                    <a:pt x="1252" y="403"/>
                  </a:cubicBezTo>
                  <a:cubicBezTo>
                    <a:pt x="1251" y="307"/>
                    <a:pt x="1251" y="307"/>
                    <a:pt x="1251" y="307"/>
                  </a:cubicBezTo>
                  <a:cubicBezTo>
                    <a:pt x="1250" y="211"/>
                    <a:pt x="1248" y="186"/>
                    <a:pt x="1237" y="166"/>
                  </a:cubicBezTo>
                  <a:cubicBezTo>
                    <a:pt x="1230" y="151"/>
                    <a:pt x="1213" y="135"/>
                    <a:pt x="1199" y="130"/>
                  </a:cubicBezTo>
                  <a:cubicBezTo>
                    <a:pt x="1171" y="118"/>
                    <a:pt x="1127" y="120"/>
                    <a:pt x="1094" y="135"/>
                  </a:cubicBezTo>
                  <a:cubicBezTo>
                    <a:pt x="1076" y="144"/>
                    <a:pt x="1076" y="145"/>
                    <a:pt x="1080" y="158"/>
                  </a:cubicBezTo>
                  <a:cubicBezTo>
                    <a:pt x="1083" y="166"/>
                    <a:pt x="1083" y="166"/>
                    <a:pt x="1083" y="166"/>
                  </a:cubicBezTo>
                  <a:cubicBezTo>
                    <a:pt x="1102" y="157"/>
                    <a:pt x="1102" y="157"/>
                    <a:pt x="1102" y="157"/>
                  </a:cubicBezTo>
                  <a:cubicBezTo>
                    <a:pt x="1126" y="146"/>
                    <a:pt x="1161" y="144"/>
                    <a:pt x="1181" y="151"/>
                  </a:cubicBezTo>
                  <a:cubicBezTo>
                    <a:pt x="1207" y="161"/>
                    <a:pt x="1221" y="185"/>
                    <a:pt x="1221" y="218"/>
                  </a:cubicBezTo>
                  <a:cubicBezTo>
                    <a:pt x="1221" y="233"/>
                    <a:pt x="1221" y="233"/>
                    <a:pt x="1221" y="233"/>
                  </a:cubicBezTo>
                  <a:cubicBezTo>
                    <a:pt x="1201" y="233"/>
                    <a:pt x="1201" y="233"/>
                    <a:pt x="1201" y="233"/>
                  </a:cubicBezTo>
                  <a:cubicBezTo>
                    <a:pt x="1155" y="233"/>
                    <a:pt x="1103" y="250"/>
                    <a:pt x="1081" y="271"/>
                  </a:cubicBezTo>
                  <a:cubicBezTo>
                    <a:pt x="1064" y="289"/>
                    <a:pt x="1057" y="305"/>
                    <a:pt x="1057" y="331"/>
                  </a:cubicBezTo>
                  <a:cubicBezTo>
                    <a:pt x="1057" y="372"/>
                    <a:pt x="1078" y="397"/>
                    <a:pt x="1121" y="407"/>
                  </a:cubicBezTo>
                  <a:cubicBezTo>
                    <a:pt x="1132" y="409"/>
                    <a:pt x="1141" y="409"/>
                    <a:pt x="1158" y="405"/>
                  </a:cubicBezTo>
                  <a:cubicBezTo>
                    <a:pt x="1158" y="405"/>
                    <a:pt x="1158" y="405"/>
                    <a:pt x="1158" y="405"/>
                  </a:cubicBezTo>
                  <a:close/>
                  <a:moveTo>
                    <a:pt x="1113" y="378"/>
                  </a:moveTo>
                  <a:cubicBezTo>
                    <a:pt x="1095" y="368"/>
                    <a:pt x="1089" y="357"/>
                    <a:pt x="1087" y="334"/>
                  </a:cubicBezTo>
                  <a:cubicBezTo>
                    <a:pt x="1086" y="309"/>
                    <a:pt x="1090" y="298"/>
                    <a:pt x="1106" y="283"/>
                  </a:cubicBezTo>
                  <a:cubicBezTo>
                    <a:pt x="1122" y="269"/>
                    <a:pt x="1152" y="259"/>
                    <a:pt x="1191" y="257"/>
                  </a:cubicBezTo>
                  <a:cubicBezTo>
                    <a:pt x="1221" y="255"/>
                    <a:pt x="1221" y="255"/>
                    <a:pt x="1221" y="255"/>
                  </a:cubicBezTo>
                  <a:cubicBezTo>
                    <a:pt x="1221" y="291"/>
                    <a:pt x="1221" y="291"/>
                    <a:pt x="1221" y="291"/>
                  </a:cubicBezTo>
                  <a:cubicBezTo>
                    <a:pt x="1221" y="327"/>
                    <a:pt x="1221" y="328"/>
                    <a:pt x="1211" y="345"/>
                  </a:cubicBezTo>
                  <a:cubicBezTo>
                    <a:pt x="1196" y="370"/>
                    <a:pt x="1177" y="381"/>
                    <a:pt x="1147" y="383"/>
                  </a:cubicBezTo>
                  <a:cubicBezTo>
                    <a:pt x="1128" y="384"/>
                    <a:pt x="1122" y="383"/>
                    <a:pt x="1113" y="378"/>
                  </a:cubicBezTo>
                  <a:close/>
                  <a:moveTo>
                    <a:pt x="1413" y="406"/>
                  </a:moveTo>
                  <a:cubicBezTo>
                    <a:pt x="1423" y="404"/>
                    <a:pt x="1431" y="402"/>
                    <a:pt x="1431" y="402"/>
                  </a:cubicBezTo>
                  <a:cubicBezTo>
                    <a:pt x="1432" y="401"/>
                    <a:pt x="1432" y="396"/>
                    <a:pt x="1431" y="391"/>
                  </a:cubicBezTo>
                  <a:cubicBezTo>
                    <a:pt x="1429" y="381"/>
                    <a:pt x="1429" y="381"/>
                    <a:pt x="1429" y="381"/>
                  </a:cubicBezTo>
                  <a:cubicBezTo>
                    <a:pt x="1409" y="382"/>
                    <a:pt x="1409" y="382"/>
                    <a:pt x="1409" y="382"/>
                  </a:cubicBezTo>
                  <a:cubicBezTo>
                    <a:pt x="1385" y="385"/>
                    <a:pt x="1372" y="379"/>
                    <a:pt x="1364" y="363"/>
                  </a:cubicBezTo>
                  <a:cubicBezTo>
                    <a:pt x="1360" y="354"/>
                    <a:pt x="1359" y="338"/>
                    <a:pt x="1359" y="251"/>
                  </a:cubicBezTo>
                  <a:cubicBezTo>
                    <a:pt x="1359" y="150"/>
                    <a:pt x="1359" y="150"/>
                    <a:pt x="1359" y="150"/>
                  </a:cubicBezTo>
                  <a:cubicBezTo>
                    <a:pt x="1397" y="150"/>
                    <a:pt x="1397" y="150"/>
                    <a:pt x="1397" y="150"/>
                  </a:cubicBezTo>
                  <a:cubicBezTo>
                    <a:pt x="1436" y="150"/>
                    <a:pt x="1436" y="150"/>
                    <a:pt x="1436" y="150"/>
                  </a:cubicBezTo>
                  <a:cubicBezTo>
                    <a:pt x="1436" y="139"/>
                    <a:pt x="1436" y="139"/>
                    <a:pt x="1436" y="139"/>
                  </a:cubicBezTo>
                  <a:cubicBezTo>
                    <a:pt x="1436" y="127"/>
                    <a:pt x="1436" y="127"/>
                    <a:pt x="1436" y="127"/>
                  </a:cubicBezTo>
                  <a:cubicBezTo>
                    <a:pt x="1397" y="127"/>
                    <a:pt x="1397" y="127"/>
                    <a:pt x="1397" y="127"/>
                  </a:cubicBezTo>
                  <a:cubicBezTo>
                    <a:pt x="1359" y="127"/>
                    <a:pt x="1359" y="127"/>
                    <a:pt x="1359" y="127"/>
                  </a:cubicBezTo>
                  <a:cubicBezTo>
                    <a:pt x="1359" y="99"/>
                    <a:pt x="1359" y="99"/>
                    <a:pt x="1359" y="99"/>
                  </a:cubicBezTo>
                  <a:cubicBezTo>
                    <a:pt x="1359" y="83"/>
                    <a:pt x="1358" y="70"/>
                    <a:pt x="1357" y="70"/>
                  </a:cubicBezTo>
                  <a:cubicBezTo>
                    <a:pt x="1356" y="70"/>
                    <a:pt x="1349" y="72"/>
                    <a:pt x="1342" y="74"/>
                  </a:cubicBezTo>
                  <a:cubicBezTo>
                    <a:pt x="1330" y="77"/>
                    <a:pt x="1330" y="77"/>
                    <a:pt x="1330" y="77"/>
                  </a:cubicBezTo>
                  <a:cubicBezTo>
                    <a:pt x="1330" y="102"/>
                    <a:pt x="1330" y="102"/>
                    <a:pt x="1330" y="102"/>
                  </a:cubicBezTo>
                  <a:cubicBezTo>
                    <a:pt x="1330" y="127"/>
                    <a:pt x="1330" y="127"/>
                    <a:pt x="1330" y="127"/>
                  </a:cubicBezTo>
                  <a:cubicBezTo>
                    <a:pt x="1307" y="128"/>
                    <a:pt x="1307" y="128"/>
                    <a:pt x="1307" y="128"/>
                  </a:cubicBezTo>
                  <a:cubicBezTo>
                    <a:pt x="1284" y="129"/>
                    <a:pt x="1284" y="129"/>
                    <a:pt x="1284" y="129"/>
                  </a:cubicBezTo>
                  <a:cubicBezTo>
                    <a:pt x="1283" y="139"/>
                    <a:pt x="1283" y="139"/>
                    <a:pt x="1283" y="139"/>
                  </a:cubicBezTo>
                  <a:cubicBezTo>
                    <a:pt x="1282" y="150"/>
                    <a:pt x="1282" y="150"/>
                    <a:pt x="1282" y="150"/>
                  </a:cubicBezTo>
                  <a:cubicBezTo>
                    <a:pt x="1306" y="150"/>
                    <a:pt x="1306" y="150"/>
                    <a:pt x="1306" y="150"/>
                  </a:cubicBezTo>
                  <a:cubicBezTo>
                    <a:pt x="1330" y="150"/>
                    <a:pt x="1330" y="150"/>
                    <a:pt x="1330" y="150"/>
                  </a:cubicBezTo>
                  <a:cubicBezTo>
                    <a:pt x="1331" y="256"/>
                    <a:pt x="1331" y="256"/>
                    <a:pt x="1331" y="256"/>
                  </a:cubicBezTo>
                  <a:cubicBezTo>
                    <a:pt x="1332" y="358"/>
                    <a:pt x="1332" y="363"/>
                    <a:pt x="1339" y="375"/>
                  </a:cubicBezTo>
                  <a:cubicBezTo>
                    <a:pt x="1348" y="392"/>
                    <a:pt x="1355" y="399"/>
                    <a:pt x="1372" y="404"/>
                  </a:cubicBezTo>
                  <a:cubicBezTo>
                    <a:pt x="1390" y="410"/>
                    <a:pt x="1392" y="410"/>
                    <a:pt x="1413" y="406"/>
                  </a:cubicBezTo>
                  <a:close/>
                  <a:moveTo>
                    <a:pt x="393" y="397"/>
                  </a:moveTo>
                  <a:cubicBezTo>
                    <a:pt x="414" y="390"/>
                    <a:pt x="414" y="390"/>
                    <a:pt x="414" y="390"/>
                  </a:cubicBezTo>
                  <a:cubicBezTo>
                    <a:pt x="409" y="367"/>
                    <a:pt x="409" y="367"/>
                    <a:pt x="409" y="367"/>
                  </a:cubicBezTo>
                  <a:cubicBezTo>
                    <a:pt x="406" y="354"/>
                    <a:pt x="404" y="343"/>
                    <a:pt x="403" y="342"/>
                  </a:cubicBezTo>
                  <a:cubicBezTo>
                    <a:pt x="403" y="342"/>
                    <a:pt x="393" y="344"/>
                    <a:pt x="382" y="346"/>
                  </a:cubicBezTo>
                  <a:cubicBezTo>
                    <a:pt x="370" y="349"/>
                    <a:pt x="348" y="351"/>
                    <a:pt x="330" y="351"/>
                  </a:cubicBezTo>
                  <a:cubicBezTo>
                    <a:pt x="301" y="351"/>
                    <a:pt x="296" y="351"/>
                    <a:pt x="280" y="343"/>
                  </a:cubicBezTo>
                  <a:cubicBezTo>
                    <a:pt x="260" y="332"/>
                    <a:pt x="246" y="314"/>
                    <a:pt x="243" y="295"/>
                  </a:cubicBezTo>
                  <a:cubicBezTo>
                    <a:pt x="241" y="283"/>
                    <a:pt x="241" y="283"/>
                    <a:pt x="241" y="283"/>
                  </a:cubicBezTo>
                  <a:cubicBezTo>
                    <a:pt x="334" y="283"/>
                    <a:pt x="334" y="283"/>
                    <a:pt x="334" y="283"/>
                  </a:cubicBezTo>
                  <a:cubicBezTo>
                    <a:pt x="426" y="283"/>
                    <a:pt x="426" y="283"/>
                    <a:pt x="426" y="283"/>
                  </a:cubicBezTo>
                  <a:cubicBezTo>
                    <a:pt x="426" y="246"/>
                    <a:pt x="426" y="246"/>
                    <a:pt x="426" y="246"/>
                  </a:cubicBezTo>
                  <a:cubicBezTo>
                    <a:pt x="426" y="216"/>
                    <a:pt x="424" y="206"/>
                    <a:pt x="418" y="192"/>
                  </a:cubicBezTo>
                  <a:cubicBezTo>
                    <a:pt x="397" y="140"/>
                    <a:pt x="358" y="115"/>
                    <a:pt x="302" y="119"/>
                  </a:cubicBezTo>
                  <a:cubicBezTo>
                    <a:pt x="246" y="122"/>
                    <a:pt x="205" y="151"/>
                    <a:pt x="185" y="204"/>
                  </a:cubicBezTo>
                  <a:cubicBezTo>
                    <a:pt x="165" y="253"/>
                    <a:pt x="173" y="321"/>
                    <a:pt x="202" y="358"/>
                  </a:cubicBezTo>
                  <a:cubicBezTo>
                    <a:pt x="216" y="376"/>
                    <a:pt x="240" y="392"/>
                    <a:pt x="263" y="400"/>
                  </a:cubicBezTo>
                  <a:cubicBezTo>
                    <a:pt x="290" y="408"/>
                    <a:pt x="362" y="407"/>
                    <a:pt x="393" y="397"/>
                  </a:cubicBezTo>
                  <a:cubicBezTo>
                    <a:pt x="393" y="397"/>
                    <a:pt x="393" y="397"/>
                    <a:pt x="393" y="397"/>
                  </a:cubicBezTo>
                  <a:close/>
                  <a:moveTo>
                    <a:pt x="242" y="227"/>
                  </a:moveTo>
                  <a:cubicBezTo>
                    <a:pt x="242" y="217"/>
                    <a:pt x="257" y="190"/>
                    <a:pt x="267" y="181"/>
                  </a:cubicBezTo>
                  <a:cubicBezTo>
                    <a:pt x="297" y="156"/>
                    <a:pt x="337" y="164"/>
                    <a:pt x="354" y="198"/>
                  </a:cubicBezTo>
                  <a:cubicBezTo>
                    <a:pt x="358" y="205"/>
                    <a:pt x="361" y="216"/>
                    <a:pt x="361" y="222"/>
                  </a:cubicBezTo>
                  <a:cubicBezTo>
                    <a:pt x="361" y="233"/>
                    <a:pt x="361" y="233"/>
                    <a:pt x="361" y="233"/>
                  </a:cubicBezTo>
                  <a:cubicBezTo>
                    <a:pt x="301" y="233"/>
                    <a:pt x="301" y="233"/>
                    <a:pt x="301" y="233"/>
                  </a:cubicBezTo>
                  <a:cubicBezTo>
                    <a:pt x="247" y="233"/>
                    <a:pt x="242" y="233"/>
                    <a:pt x="242" y="227"/>
                  </a:cubicBezTo>
                  <a:close/>
                  <a:moveTo>
                    <a:pt x="73" y="315"/>
                  </a:moveTo>
                  <a:cubicBezTo>
                    <a:pt x="74" y="221"/>
                    <a:pt x="75" y="219"/>
                    <a:pt x="94" y="200"/>
                  </a:cubicBezTo>
                  <a:cubicBezTo>
                    <a:pt x="106" y="189"/>
                    <a:pt x="117" y="185"/>
                    <a:pt x="138" y="185"/>
                  </a:cubicBezTo>
                  <a:cubicBezTo>
                    <a:pt x="156" y="185"/>
                    <a:pt x="156" y="185"/>
                    <a:pt x="156" y="185"/>
                  </a:cubicBezTo>
                  <a:cubicBezTo>
                    <a:pt x="156" y="151"/>
                    <a:pt x="156" y="151"/>
                    <a:pt x="156" y="151"/>
                  </a:cubicBezTo>
                  <a:cubicBezTo>
                    <a:pt x="156" y="117"/>
                    <a:pt x="156" y="117"/>
                    <a:pt x="156" y="117"/>
                  </a:cubicBezTo>
                  <a:cubicBezTo>
                    <a:pt x="136" y="119"/>
                    <a:pt x="136" y="119"/>
                    <a:pt x="136" y="119"/>
                  </a:cubicBezTo>
                  <a:cubicBezTo>
                    <a:pt x="106" y="121"/>
                    <a:pt x="79" y="141"/>
                    <a:pt x="67" y="167"/>
                  </a:cubicBezTo>
                  <a:cubicBezTo>
                    <a:pt x="63" y="177"/>
                    <a:pt x="63" y="177"/>
                    <a:pt x="63" y="177"/>
                  </a:cubicBezTo>
                  <a:cubicBezTo>
                    <a:pt x="63" y="166"/>
                    <a:pt x="63" y="166"/>
                    <a:pt x="63" y="166"/>
                  </a:cubicBezTo>
                  <a:cubicBezTo>
                    <a:pt x="63" y="159"/>
                    <a:pt x="62" y="147"/>
                    <a:pt x="61" y="139"/>
                  </a:cubicBezTo>
                  <a:cubicBezTo>
                    <a:pt x="59" y="124"/>
                    <a:pt x="59" y="124"/>
                    <a:pt x="59" y="124"/>
                  </a:cubicBezTo>
                  <a:cubicBezTo>
                    <a:pt x="29" y="124"/>
                    <a:pt x="29" y="124"/>
                    <a:pt x="29" y="124"/>
                  </a:cubicBezTo>
                  <a:cubicBezTo>
                    <a:pt x="0" y="124"/>
                    <a:pt x="0" y="124"/>
                    <a:pt x="0" y="124"/>
                  </a:cubicBezTo>
                  <a:cubicBezTo>
                    <a:pt x="0" y="405"/>
                    <a:pt x="0" y="405"/>
                    <a:pt x="0" y="405"/>
                  </a:cubicBezTo>
                  <a:cubicBezTo>
                    <a:pt x="71" y="405"/>
                    <a:pt x="71" y="405"/>
                    <a:pt x="71" y="405"/>
                  </a:cubicBezTo>
                  <a:cubicBezTo>
                    <a:pt x="73" y="315"/>
                    <a:pt x="73" y="315"/>
                    <a:pt x="73" y="315"/>
                  </a:cubicBezTo>
                  <a:cubicBezTo>
                    <a:pt x="73" y="315"/>
                    <a:pt x="73" y="315"/>
                    <a:pt x="73" y="315"/>
                  </a:cubicBezTo>
                  <a:close/>
                  <a:moveTo>
                    <a:pt x="821" y="303"/>
                  </a:moveTo>
                  <a:cubicBezTo>
                    <a:pt x="823" y="195"/>
                    <a:pt x="823" y="196"/>
                    <a:pt x="846" y="173"/>
                  </a:cubicBezTo>
                  <a:cubicBezTo>
                    <a:pt x="862" y="157"/>
                    <a:pt x="880" y="149"/>
                    <a:pt x="903" y="147"/>
                  </a:cubicBezTo>
                  <a:cubicBezTo>
                    <a:pt x="930" y="146"/>
                    <a:pt x="953" y="158"/>
                    <a:pt x="966" y="180"/>
                  </a:cubicBezTo>
                  <a:cubicBezTo>
                    <a:pt x="978" y="203"/>
                    <a:pt x="981" y="228"/>
                    <a:pt x="981" y="322"/>
                  </a:cubicBezTo>
                  <a:cubicBezTo>
                    <a:pt x="981" y="403"/>
                    <a:pt x="981" y="403"/>
                    <a:pt x="981" y="403"/>
                  </a:cubicBezTo>
                  <a:cubicBezTo>
                    <a:pt x="1007" y="403"/>
                    <a:pt x="1007" y="403"/>
                    <a:pt x="1007" y="403"/>
                  </a:cubicBezTo>
                  <a:cubicBezTo>
                    <a:pt x="1007" y="305"/>
                    <a:pt x="1007" y="305"/>
                    <a:pt x="1007" y="305"/>
                  </a:cubicBezTo>
                  <a:cubicBezTo>
                    <a:pt x="1007" y="218"/>
                    <a:pt x="1007" y="206"/>
                    <a:pt x="1001" y="188"/>
                  </a:cubicBezTo>
                  <a:cubicBezTo>
                    <a:pt x="965" y="87"/>
                    <a:pt x="860" y="120"/>
                    <a:pt x="821" y="171"/>
                  </a:cubicBezTo>
                  <a:cubicBezTo>
                    <a:pt x="820" y="41"/>
                    <a:pt x="820" y="41"/>
                    <a:pt x="820" y="41"/>
                  </a:cubicBezTo>
                  <a:cubicBezTo>
                    <a:pt x="793" y="34"/>
                    <a:pt x="793" y="34"/>
                    <a:pt x="793" y="34"/>
                  </a:cubicBezTo>
                  <a:cubicBezTo>
                    <a:pt x="793" y="403"/>
                    <a:pt x="793" y="403"/>
                    <a:pt x="793" y="403"/>
                  </a:cubicBezTo>
                  <a:cubicBezTo>
                    <a:pt x="820" y="403"/>
                    <a:pt x="820" y="403"/>
                    <a:pt x="820" y="403"/>
                  </a:cubicBezTo>
                  <a:cubicBezTo>
                    <a:pt x="821" y="303"/>
                    <a:pt x="821" y="303"/>
                    <a:pt x="821" y="303"/>
                  </a:cubicBezTo>
                  <a:cubicBezTo>
                    <a:pt x="821" y="303"/>
                    <a:pt x="821" y="303"/>
                    <a:pt x="821" y="303"/>
                  </a:cubicBezTo>
                  <a:close/>
                  <a:moveTo>
                    <a:pt x="821" y="303"/>
                  </a:moveTo>
                  <a:cubicBezTo>
                    <a:pt x="821" y="303"/>
                    <a:pt x="821" y="303"/>
                    <a:pt x="821" y="30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204" name="Freeform 21"/>
            <p:cNvSpPr>
              <a:spLocks noEditPoints="1"/>
            </p:cNvSpPr>
            <p:nvPr/>
          </p:nvSpPr>
          <p:spPr bwMode="auto">
            <a:xfrm>
              <a:off x="4152025" y="-1525266"/>
              <a:ext cx="928688" cy="590551"/>
            </a:xfrm>
            <a:custGeom>
              <a:avLst/>
              <a:gdLst>
                <a:gd name="T0" fmla="*/ 402 w 671"/>
                <a:gd name="T1" fmla="*/ 0 h 426"/>
                <a:gd name="T2" fmla="*/ 358 w 671"/>
                <a:gd name="T3" fmla="*/ 6 h 426"/>
                <a:gd name="T4" fmla="*/ 303 w 671"/>
                <a:gd name="T5" fmla="*/ 11 h 426"/>
                <a:gd name="T6" fmla="*/ 205 w 671"/>
                <a:gd name="T7" fmla="*/ 12 h 426"/>
                <a:gd name="T8" fmla="*/ 170 w 671"/>
                <a:gd name="T9" fmla="*/ 79 h 426"/>
                <a:gd name="T10" fmla="*/ 168 w 671"/>
                <a:gd name="T11" fmla="*/ 159 h 426"/>
                <a:gd name="T12" fmla="*/ 253 w 671"/>
                <a:gd name="T13" fmla="*/ 198 h 426"/>
                <a:gd name="T14" fmla="*/ 335 w 671"/>
                <a:gd name="T15" fmla="*/ 222 h 426"/>
                <a:gd name="T16" fmla="*/ 346 w 671"/>
                <a:gd name="T17" fmla="*/ 237 h 426"/>
                <a:gd name="T18" fmla="*/ 365 w 671"/>
                <a:gd name="T19" fmla="*/ 277 h 426"/>
                <a:gd name="T20" fmla="*/ 371 w 671"/>
                <a:gd name="T21" fmla="*/ 286 h 426"/>
                <a:gd name="T22" fmla="*/ 163 w 671"/>
                <a:gd name="T23" fmla="*/ 221 h 426"/>
                <a:gd name="T24" fmla="*/ 142 w 671"/>
                <a:gd name="T25" fmla="*/ 174 h 426"/>
                <a:gd name="T26" fmla="*/ 144 w 671"/>
                <a:gd name="T27" fmla="*/ 159 h 426"/>
                <a:gd name="T28" fmla="*/ 102 w 671"/>
                <a:gd name="T29" fmla="*/ 160 h 426"/>
                <a:gd name="T30" fmla="*/ 44 w 671"/>
                <a:gd name="T31" fmla="*/ 169 h 426"/>
                <a:gd name="T32" fmla="*/ 50 w 671"/>
                <a:gd name="T33" fmla="*/ 271 h 426"/>
                <a:gd name="T34" fmla="*/ 379 w 671"/>
                <a:gd name="T35" fmla="*/ 420 h 426"/>
                <a:gd name="T36" fmla="*/ 512 w 671"/>
                <a:gd name="T37" fmla="*/ 420 h 426"/>
                <a:gd name="T38" fmla="*/ 653 w 671"/>
                <a:gd name="T39" fmla="*/ 337 h 426"/>
                <a:gd name="T40" fmla="*/ 632 w 671"/>
                <a:gd name="T41" fmla="*/ 242 h 426"/>
                <a:gd name="T42" fmla="*/ 567 w 671"/>
                <a:gd name="T43" fmla="*/ 214 h 426"/>
                <a:gd name="T44" fmla="*/ 554 w 671"/>
                <a:gd name="T45" fmla="*/ 227 h 426"/>
                <a:gd name="T46" fmla="*/ 524 w 671"/>
                <a:gd name="T47" fmla="*/ 255 h 426"/>
                <a:gd name="T48" fmla="*/ 531 w 671"/>
                <a:gd name="T49" fmla="*/ 237 h 426"/>
                <a:gd name="T50" fmla="*/ 541 w 671"/>
                <a:gd name="T51" fmla="*/ 208 h 426"/>
                <a:gd name="T52" fmla="*/ 481 w 671"/>
                <a:gd name="T53" fmla="*/ 44 h 426"/>
                <a:gd name="T54" fmla="*/ 448 w 671"/>
                <a:gd name="T55" fmla="*/ 11 h 426"/>
                <a:gd name="T56" fmla="*/ 402 w 671"/>
                <a:gd name="T57" fmla="*/ 0 h 426"/>
                <a:gd name="T58" fmla="*/ 402 w 671"/>
                <a:gd name="T59" fmla="*/ 19 h 426"/>
                <a:gd name="T60" fmla="*/ 410 w 671"/>
                <a:gd name="T61" fmla="*/ 19 h 426"/>
                <a:gd name="T62" fmla="*/ 449 w 671"/>
                <a:gd name="T63" fmla="*/ 37 h 426"/>
                <a:gd name="T64" fmla="*/ 393 w 671"/>
                <a:gd name="T65" fmla="*/ 61 h 426"/>
                <a:gd name="T66" fmla="*/ 391 w 671"/>
                <a:gd name="T67" fmla="*/ 52 h 426"/>
                <a:gd name="T68" fmla="*/ 404 w 671"/>
                <a:gd name="T69" fmla="*/ 35 h 426"/>
                <a:gd name="T70" fmla="*/ 361 w 671"/>
                <a:gd name="T71" fmla="*/ 30 h 426"/>
                <a:gd name="T72" fmla="*/ 353 w 671"/>
                <a:gd name="T73" fmla="*/ 29 h 426"/>
                <a:gd name="T74" fmla="*/ 402 w 671"/>
                <a:gd name="T75" fmla="*/ 19 h 426"/>
                <a:gd name="T76" fmla="*/ 209 w 671"/>
                <a:gd name="T77" fmla="*/ 67 h 426"/>
                <a:gd name="T78" fmla="*/ 218 w 671"/>
                <a:gd name="T79" fmla="*/ 71 h 426"/>
                <a:gd name="T80" fmla="*/ 269 w 671"/>
                <a:gd name="T81" fmla="*/ 84 h 426"/>
                <a:gd name="T82" fmla="*/ 325 w 671"/>
                <a:gd name="T83" fmla="*/ 94 h 426"/>
                <a:gd name="T84" fmla="*/ 294 w 671"/>
                <a:gd name="T85" fmla="*/ 109 h 426"/>
                <a:gd name="T86" fmla="*/ 243 w 671"/>
                <a:gd name="T87" fmla="*/ 123 h 426"/>
                <a:gd name="T88" fmla="*/ 213 w 671"/>
                <a:gd name="T89" fmla="*/ 111 h 426"/>
                <a:gd name="T90" fmla="*/ 197 w 671"/>
                <a:gd name="T91" fmla="*/ 86 h 426"/>
                <a:gd name="T92" fmla="*/ 209 w 671"/>
                <a:gd name="T93" fmla="*/ 67 h 426"/>
                <a:gd name="T94" fmla="*/ 209 w 671"/>
                <a:gd name="T95" fmla="*/ 67 h 426"/>
                <a:gd name="T96" fmla="*/ 209 w 671"/>
                <a:gd name="T97" fmla="*/ 6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1" h="426">
                  <a:moveTo>
                    <a:pt x="402" y="0"/>
                  </a:moveTo>
                  <a:cubicBezTo>
                    <a:pt x="389" y="0"/>
                    <a:pt x="374" y="2"/>
                    <a:pt x="358" y="6"/>
                  </a:cubicBezTo>
                  <a:cubicBezTo>
                    <a:pt x="335" y="12"/>
                    <a:pt x="325" y="13"/>
                    <a:pt x="303" y="11"/>
                  </a:cubicBezTo>
                  <a:cubicBezTo>
                    <a:pt x="216" y="5"/>
                    <a:pt x="220" y="5"/>
                    <a:pt x="205" y="12"/>
                  </a:cubicBezTo>
                  <a:cubicBezTo>
                    <a:pt x="187" y="21"/>
                    <a:pt x="181" y="32"/>
                    <a:pt x="170" y="79"/>
                  </a:cubicBezTo>
                  <a:cubicBezTo>
                    <a:pt x="158" y="130"/>
                    <a:pt x="157" y="146"/>
                    <a:pt x="168" y="159"/>
                  </a:cubicBezTo>
                  <a:cubicBezTo>
                    <a:pt x="180" y="173"/>
                    <a:pt x="216" y="189"/>
                    <a:pt x="253" y="198"/>
                  </a:cubicBezTo>
                  <a:cubicBezTo>
                    <a:pt x="297" y="208"/>
                    <a:pt x="326" y="217"/>
                    <a:pt x="335" y="222"/>
                  </a:cubicBezTo>
                  <a:cubicBezTo>
                    <a:pt x="339" y="225"/>
                    <a:pt x="344" y="232"/>
                    <a:pt x="346" y="237"/>
                  </a:cubicBezTo>
                  <a:cubicBezTo>
                    <a:pt x="355" y="262"/>
                    <a:pt x="360" y="272"/>
                    <a:pt x="365" y="277"/>
                  </a:cubicBezTo>
                  <a:cubicBezTo>
                    <a:pt x="369" y="280"/>
                    <a:pt x="371" y="284"/>
                    <a:pt x="371" y="286"/>
                  </a:cubicBezTo>
                  <a:cubicBezTo>
                    <a:pt x="371" y="309"/>
                    <a:pt x="206" y="258"/>
                    <a:pt x="163" y="221"/>
                  </a:cubicBezTo>
                  <a:cubicBezTo>
                    <a:pt x="145" y="205"/>
                    <a:pt x="140" y="194"/>
                    <a:pt x="142" y="174"/>
                  </a:cubicBezTo>
                  <a:cubicBezTo>
                    <a:pt x="144" y="159"/>
                    <a:pt x="144" y="159"/>
                    <a:pt x="144" y="159"/>
                  </a:cubicBezTo>
                  <a:cubicBezTo>
                    <a:pt x="102" y="160"/>
                    <a:pt x="102" y="160"/>
                    <a:pt x="102" y="160"/>
                  </a:cubicBezTo>
                  <a:cubicBezTo>
                    <a:pt x="66" y="161"/>
                    <a:pt x="57" y="163"/>
                    <a:pt x="44" y="169"/>
                  </a:cubicBezTo>
                  <a:cubicBezTo>
                    <a:pt x="0" y="190"/>
                    <a:pt x="2" y="226"/>
                    <a:pt x="50" y="271"/>
                  </a:cubicBezTo>
                  <a:cubicBezTo>
                    <a:pt x="120" y="338"/>
                    <a:pt x="265" y="403"/>
                    <a:pt x="379" y="420"/>
                  </a:cubicBezTo>
                  <a:cubicBezTo>
                    <a:pt x="418" y="426"/>
                    <a:pt x="475" y="426"/>
                    <a:pt x="512" y="420"/>
                  </a:cubicBezTo>
                  <a:cubicBezTo>
                    <a:pt x="583" y="410"/>
                    <a:pt x="633" y="380"/>
                    <a:pt x="653" y="337"/>
                  </a:cubicBezTo>
                  <a:cubicBezTo>
                    <a:pt x="671" y="300"/>
                    <a:pt x="663" y="266"/>
                    <a:pt x="632" y="242"/>
                  </a:cubicBezTo>
                  <a:cubicBezTo>
                    <a:pt x="617" y="231"/>
                    <a:pt x="578" y="214"/>
                    <a:pt x="567" y="214"/>
                  </a:cubicBezTo>
                  <a:cubicBezTo>
                    <a:pt x="564" y="214"/>
                    <a:pt x="559" y="220"/>
                    <a:pt x="554" y="227"/>
                  </a:cubicBezTo>
                  <a:cubicBezTo>
                    <a:pt x="548" y="239"/>
                    <a:pt x="530" y="255"/>
                    <a:pt x="524" y="255"/>
                  </a:cubicBezTo>
                  <a:cubicBezTo>
                    <a:pt x="523" y="255"/>
                    <a:pt x="526" y="247"/>
                    <a:pt x="531" y="237"/>
                  </a:cubicBezTo>
                  <a:cubicBezTo>
                    <a:pt x="537" y="227"/>
                    <a:pt x="541" y="215"/>
                    <a:pt x="541" y="208"/>
                  </a:cubicBezTo>
                  <a:cubicBezTo>
                    <a:pt x="541" y="177"/>
                    <a:pt x="507" y="86"/>
                    <a:pt x="481" y="44"/>
                  </a:cubicBezTo>
                  <a:cubicBezTo>
                    <a:pt x="468" y="25"/>
                    <a:pt x="462" y="18"/>
                    <a:pt x="448" y="11"/>
                  </a:cubicBezTo>
                  <a:cubicBezTo>
                    <a:pt x="435" y="4"/>
                    <a:pt x="420" y="0"/>
                    <a:pt x="402" y="0"/>
                  </a:cubicBezTo>
                  <a:close/>
                  <a:moveTo>
                    <a:pt x="402" y="19"/>
                  </a:moveTo>
                  <a:cubicBezTo>
                    <a:pt x="405" y="19"/>
                    <a:pt x="408" y="19"/>
                    <a:pt x="410" y="19"/>
                  </a:cubicBezTo>
                  <a:cubicBezTo>
                    <a:pt x="430" y="21"/>
                    <a:pt x="446" y="28"/>
                    <a:pt x="449" y="37"/>
                  </a:cubicBezTo>
                  <a:cubicBezTo>
                    <a:pt x="455" y="51"/>
                    <a:pt x="425" y="64"/>
                    <a:pt x="393" y="61"/>
                  </a:cubicBezTo>
                  <a:cubicBezTo>
                    <a:pt x="378" y="60"/>
                    <a:pt x="377" y="56"/>
                    <a:pt x="391" y="52"/>
                  </a:cubicBezTo>
                  <a:cubicBezTo>
                    <a:pt x="403" y="48"/>
                    <a:pt x="410" y="39"/>
                    <a:pt x="404" y="35"/>
                  </a:cubicBezTo>
                  <a:cubicBezTo>
                    <a:pt x="396" y="30"/>
                    <a:pt x="372" y="28"/>
                    <a:pt x="361" y="30"/>
                  </a:cubicBezTo>
                  <a:cubicBezTo>
                    <a:pt x="355" y="31"/>
                    <a:pt x="352" y="31"/>
                    <a:pt x="353" y="29"/>
                  </a:cubicBezTo>
                  <a:cubicBezTo>
                    <a:pt x="356" y="24"/>
                    <a:pt x="383" y="19"/>
                    <a:pt x="402" y="19"/>
                  </a:cubicBezTo>
                  <a:close/>
                  <a:moveTo>
                    <a:pt x="209" y="67"/>
                  </a:moveTo>
                  <a:cubicBezTo>
                    <a:pt x="212" y="67"/>
                    <a:pt x="215" y="68"/>
                    <a:pt x="218" y="71"/>
                  </a:cubicBezTo>
                  <a:cubicBezTo>
                    <a:pt x="232" y="85"/>
                    <a:pt x="237" y="86"/>
                    <a:pt x="269" y="84"/>
                  </a:cubicBezTo>
                  <a:cubicBezTo>
                    <a:pt x="302" y="82"/>
                    <a:pt x="321" y="85"/>
                    <a:pt x="325" y="94"/>
                  </a:cubicBezTo>
                  <a:cubicBezTo>
                    <a:pt x="328" y="103"/>
                    <a:pt x="322" y="105"/>
                    <a:pt x="294" y="109"/>
                  </a:cubicBezTo>
                  <a:cubicBezTo>
                    <a:pt x="264" y="112"/>
                    <a:pt x="249" y="116"/>
                    <a:pt x="243" y="123"/>
                  </a:cubicBezTo>
                  <a:cubicBezTo>
                    <a:pt x="237" y="131"/>
                    <a:pt x="229" y="128"/>
                    <a:pt x="213" y="111"/>
                  </a:cubicBezTo>
                  <a:cubicBezTo>
                    <a:pt x="202" y="99"/>
                    <a:pt x="197" y="93"/>
                    <a:pt x="197" y="86"/>
                  </a:cubicBezTo>
                  <a:cubicBezTo>
                    <a:pt x="197" y="75"/>
                    <a:pt x="203" y="68"/>
                    <a:pt x="209" y="67"/>
                  </a:cubicBezTo>
                  <a:close/>
                  <a:moveTo>
                    <a:pt x="209" y="67"/>
                  </a:moveTo>
                  <a:cubicBezTo>
                    <a:pt x="209" y="67"/>
                    <a:pt x="209" y="67"/>
                    <a:pt x="209" y="67"/>
                  </a:cubicBezTo>
                </a:path>
              </a:pathLst>
            </a:custGeom>
            <a:solidFill>
              <a:srgbClr val="C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spTree>
    <p:extLst>
      <p:ext uri="{BB962C8B-B14F-4D97-AF65-F5344CB8AC3E}">
        <p14:creationId xmlns:p14="http://schemas.microsoft.com/office/powerpoint/2010/main" val="13664558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Linux/Open Momentum</a:t>
            </a:r>
          </a:p>
        </p:txBody>
      </p:sp>
      <p:sp>
        <p:nvSpPr>
          <p:cNvPr id="3" name="Text Placeholder 2"/>
          <p:cNvSpPr>
            <a:spLocks noGrp="1"/>
          </p:cNvSpPr>
          <p:nvPr>
            <p:ph type="body" sz="quarter" idx="11"/>
          </p:nvPr>
        </p:nvSpPr>
        <p:spPr>
          <a:xfrm>
            <a:off x="269240" y="1189176"/>
            <a:ext cx="11655840" cy="3057375"/>
          </a:xfrm>
        </p:spPr>
        <p:txBody>
          <a:bodyPr/>
          <a:lstStyle/>
          <a:p>
            <a:pPr marL="571500" indent="-571500">
              <a:buFont typeface="Arial" panose="020B0604020202020204" pitchFamily="34" charset="0"/>
              <a:buChar char="•"/>
            </a:pPr>
            <a:r>
              <a:rPr lang="en-US" dirty="0"/>
              <a:t>&gt;30% external VMs are Linux</a:t>
            </a:r>
          </a:p>
          <a:p>
            <a:pPr marL="571500" indent="-571500">
              <a:buFont typeface="Arial" panose="020B0604020202020204" pitchFamily="34" charset="0"/>
              <a:buChar char="•"/>
            </a:pPr>
            <a:r>
              <a:rPr lang="en-US" dirty="0"/>
              <a:t>&gt;50% of new VMs are Linux</a:t>
            </a:r>
          </a:p>
          <a:p>
            <a:pPr marL="571500" indent="-571500">
              <a:buFont typeface="Arial" panose="020B0604020202020204" pitchFamily="34" charset="0"/>
              <a:buChar char="•"/>
            </a:pPr>
            <a:r>
              <a:rPr lang="en-US" dirty="0"/>
              <a:t>60% of 3</a:t>
            </a:r>
            <a:r>
              <a:rPr lang="en-US" baseline="30000" dirty="0"/>
              <a:t>rd</a:t>
            </a:r>
            <a:r>
              <a:rPr lang="en-US" dirty="0"/>
              <a:t>-party IaaS are Linux</a:t>
            </a:r>
          </a:p>
          <a:p>
            <a:pPr marL="571500" indent="-571500">
              <a:buFont typeface="Arial" panose="020B0604020202020204" pitchFamily="34" charset="0"/>
              <a:buChar char="•"/>
            </a:pPr>
            <a:r>
              <a:rPr lang="en-US" dirty="0"/>
              <a:t>55% of GitHub templates are Linux</a:t>
            </a:r>
          </a:p>
          <a:p>
            <a:r>
              <a:rPr lang="en-US" sz="2000" dirty="0"/>
              <a:t>(</a:t>
            </a:r>
            <a:r>
              <a:rPr lang="en-US" sz="2000" dirty="0" err="1"/>
              <a:t>Ansible</a:t>
            </a:r>
            <a:r>
              <a:rPr lang="en-US" sz="2000" dirty="0"/>
              <a:t>, Apache, </a:t>
            </a:r>
            <a:r>
              <a:rPr lang="en-US" sz="2000" dirty="0" err="1"/>
              <a:t>Bitcore</a:t>
            </a:r>
            <a:r>
              <a:rPr lang="en-US" sz="2000" dirty="0"/>
              <a:t>, </a:t>
            </a:r>
            <a:r>
              <a:rPr lang="en-US" sz="2000" dirty="0" err="1"/>
              <a:t>Dokku</a:t>
            </a:r>
            <a:r>
              <a:rPr lang="en-US" sz="2000" dirty="0"/>
              <a:t>, Kafka, Jenkins, Postgres, </a:t>
            </a:r>
            <a:r>
              <a:rPr lang="en-US" sz="2000" dirty="0" err="1"/>
              <a:t>Redis</a:t>
            </a:r>
            <a:r>
              <a:rPr lang="en-US" sz="2000" dirty="0"/>
              <a:t>, </a:t>
            </a:r>
            <a:r>
              <a:rPr lang="en-US" sz="2000" dirty="0" err="1"/>
              <a:t>Scrapy</a:t>
            </a:r>
            <a:r>
              <a:rPr lang="en-US" sz="2000" dirty="0"/>
              <a:t>, Spark, </a:t>
            </a:r>
            <a:r>
              <a:rPr lang="en-US" sz="2000" dirty="0" err="1"/>
              <a:t>HAProxy</a:t>
            </a:r>
            <a:r>
              <a:rPr lang="en-US" sz="2000" dirty="0"/>
              <a:t>…)</a:t>
            </a:r>
          </a:p>
        </p:txBody>
      </p:sp>
      <p:sp>
        <p:nvSpPr>
          <p:cNvPr id="4" name="Rectangle 3"/>
          <p:cNvSpPr/>
          <p:nvPr/>
        </p:nvSpPr>
        <p:spPr bwMode="auto">
          <a:xfrm>
            <a:off x="272140" y="4637314"/>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253340" y="4637314"/>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234540" y="4637314"/>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215740" y="4620985"/>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96940" y="4620985"/>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0178140" y="4620985"/>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16" y="5192119"/>
            <a:ext cx="1735965" cy="479337"/>
          </a:xfrm>
          <a:prstGeom prst="rect">
            <a:avLst/>
          </a:prstGeom>
        </p:spPr>
      </p:pic>
      <p:pic>
        <p:nvPicPr>
          <p:cNvPr id="11" name="Picture 2" descr="http://ycdtc.com/ColoradoSF/WalM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1166" y="5235848"/>
            <a:ext cx="1739686" cy="4247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the-digital-reader.com/wp-content/uploads/2015/03/jet-logo11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7131" y="5137090"/>
            <a:ext cx="1554502" cy="6877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greenbeltlandtrust.org/wp-content/uploads/2013/12/First-American-Title-logo-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599" y="4909457"/>
            <a:ext cx="1625080" cy="10341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randaid.nl/wp-content/uploads/2013/12/Schiphol_logo-nieuw-960x63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07840" y="4825300"/>
            <a:ext cx="1817884" cy="12024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ustomers.microsoft.com/Assets/0fbacf48-6516-e511-80f9-fc15b4282e38/2%20logo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4936" y="4923273"/>
            <a:ext cx="1638561" cy="9995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ecurenation.net/wp-content/uploads/2013/12/800px-RSA_Security_logo.rect_.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95409" y="5022901"/>
            <a:ext cx="2034691" cy="9206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auto">
          <a:xfrm>
            <a:off x="10178140" y="2813691"/>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150816" y="986017"/>
            <a:ext cx="1839685" cy="1687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2" descr="http://logok.org/wp-content/uploads/2015/01/Manulife-logo-wordmar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52706" y="3094468"/>
            <a:ext cx="1490554" cy="10930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eedworld.com/site/wp-content/uploads/2015/08/Dupont-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83867" y="1400144"/>
            <a:ext cx="1773584" cy="75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73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65" y="974"/>
            <a:ext cx="12190271" cy="6933147"/>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5619" y="91611"/>
            <a:ext cx="11875812" cy="43769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dirty="0">
                <a:solidFill>
                  <a:srgbClr val="FFFF00"/>
                </a:solidFill>
                <a:ea typeface="Segoe UI" pitchFamily="34" charset="0"/>
                <a:cs typeface="Segoe UI" pitchFamily="34" charset="0"/>
              </a:rPr>
              <a:t>Platform Services</a:t>
            </a:r>
          </a:p>
        </p:txBody>
      </p:sp>
      <p:sp>
        <p:nvSpPr>
          <p:cNvPr id="87" name="Rectangle 86"/>
          <p:cNvSpPr/>
          <p:nvPr/>
        </p:nvSpPr>
        <p:spPr bwMode="auto">
          <a:xfrm>
            <a:off x="865" y="4468521"/>
            <a:ext cx="12190271" cy="2404493"/>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89630"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5619" y="4834376"/>
            <a:ext cx="2577121" cy="77376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32" name="Rectangle 31"/>
          <p:cNvSpPr/>
          <p:nvPr/>
        </p:nvSpPr>
        <p:spPr bwMode="auto">
          <a:xfrm>
            <a:off x="2880368" y="4834376"/>
            <a:ext cx="2834867"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39514" y="5734730"/>
            <a:ext cx="12391649" cy="107569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89630"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dirty="0">
                <a:gradFill>
                  <a:gsLst>
                    <a:gs pos="0">
                      <a:srgbClr val="FFFFFF"/>
                    </a:gs>
                    <a:gs pos="100000">
                      <a:srgbClr val="FFFFFF"/>
                    </a:gs>
                  </a:gsLst>
                  <a:lin ang="5400000" scaled="0"/>
                </a:gradFill>
                <a:ea typeface="Segoe UI" pitchFamily="34" charset="0"/>
                <a:cs typeface="Segoe UI" pitchFamily="34" charset="0"/>
              </a:rPr>
              <a:t>Datacenter Infrastructure </a:t>
            </a:r>
            <a:r>
              <a:rPr lang="en-US" sz="1371" b="1" kern="0" dirty="0" smtClean="0">
                <a:gradFill>
                  <a:gsLst>
                    <a:gs pos="0">
                      <a:srgbClr val="FFFFFF"/>
                    </a:gs>
                    <a:gs pos="100000">
                      <a:srgbClr val="FFFFFF"/>
                    </a:gs>
                  </a:gsLst>
                  <a:lin ang="5400000" scaled="0"/>
                </a:gradFill>
                <a:ea typeface="Segoe UI" pitchFamily="34" charset="0"/>
                <a:cs typeface="Segoe UI" pitchFamily="34" charset="0"/>
              </a:rPr>
              <a:t>(34 </a:t>
            </a:r>
            <a:r>
              <a:rPr lang="en-US" sz="1371" b="1" kern="0" dirty="0">
                <a:gradFill>
                  <a:gsLst>
                    <a:gs pos="0">
                      <a:srgbClr val="FFFFFF"/>
                    </a:gs>
                    <a:gs pos="100000">
                      <a:srgbClr val="FFFFFF"/>
                    </a:gs>
                  </a:gsLst>
                  <a:lin ang="5400000" scaled="0"/>
                </a:gradFill>
                <a:ea typeface="Segoe UI" pitchFamily="34" charset="0"/>
                <a:cs typeface="Segoe UI" pitchFamily="34" charset="0"/>
              </a:rPr>
              <a:t>Regions, </a:t>
            </a:r>
            <a:r>
              <a:rPr lang="en-US" sz="1371" b="1" kern="0" dirty="0" smtClean="0">
                <a:gradFill>
                  <a:gsLst>
                    <a:gs pos="0">
                      <a:srgbClr val="FFFFFF"/>
                    </a:gs>
                    <a:gs pos="100000">
                      <a:srgbClr val="FFFFFF"/>
                    </a:gs>
                  </a:gsLst>
                  <a:lin ang="5400000" scaled="0"/>
                </a:gradFill>
                <a:ea typeface="Segoe UI" pitchFamily="34" charset="0"/>
                <a:cs typeface="Segoe UI" pitchFamily="34" charset="0"/>
              </a:rPr>
              <a:t>30 </a:t>
            </a:r>
            <a:r>
              <a:rPr lang="en-US" sz="1371" b="1" kern="0" dirty="0">
                <a:gradFill>
                  <a:gsLst>
                    <a:gs pos="0">
                      <a:srgbClr val="FFFFFF"/>
                    </a:gs>
                    <a:gs pos="100000">
                      <a:srgbClr val="FFFFFF"/>
                    </a:gs>
                  </a:gsLst>
                  <a:lin ang="5400000" scaled="0"/>
                </a:gradFill>
                <a:ea typeface="Segoe UI" pitchFamily="34" charset="0"/>
                <a:cs typeface="Segoe UI" pitchFamily="34" charset="0"/>
              </a:rPr>
              <a:t>Online)</a:t>
            </a:r>
          </a:p>
        </p:txBody>
      </p:sp>
      <p:grpSp>
        <p:nvGrpSpPr>
          <p:cNvPr id="5" name="Group 4"/>
          <p:cNvGrpSpPr/>
          <p:nvPr/>
        </p:nvGrpSpPr>
        <p:grpSpPr>
          <a:xfrm>
            <a:off x="-245526" y="6169278"/>
            <a:ext cx="12600768" cy="764842"/>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53553" y="531462"/>
            <a:ext cx="2331354" cy="232313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13775"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481688"/>
              <a:ext cx="1016034" cy="291092"/>
              <a:chOff x="5414050" y="2481688"/>
              <a:chExt cx="1016034" cy="291092"/>
            </a:xfrm>
          </p:grpSpPr>
          <p:sp>
            <p:nvSpPr>
              <p:cNvPr id="153" name="TextBox 152"/>
              <p:cNvSpPr txBox="1"/>
              <p:nvPr/>
            </p:nvSpPr>
            <p:spPr>
              <a:xfrm>
                <a:off x="5770928" y="2494852"/>
                <a:ext cx="659156" cy="26163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481688"/>
                <a:ext cx="291092" cy="291092"/>
              </a:xfrm>
              <a:prstGeom prst="rect">
                <a:avLst/>
              </a:prstGeom>
            </p:spPr>
          </p:pic>
        </p:grpSp>
        <p:grpSp>
          <p:nvGrpSpPr>
            <p:cNvPr id="141" name="Group 140"/>
            <p:cNvGrpSpPr/>
            <p:nvPr/>
          </p:nvGrpSpPr>
          <p:grpSpPr>
            <a:xfrm>
              <a:off x="5388768" y="2964040"/>
              <a:ext cx="1018347" cy="304682"/>
              <a:chOff x="5388768" y="2964040"/>
              <a:chExt cx="1018347" cy="304682"/>
            </a:xfrm>
          </p:grpSpPr>
          <p:sp>
            <p:nvSpPr>
              <p:cNvPr id="155" name="TextBox 154"/>
              <p:cNvSpPr txBox="1"/>
              <p:nvPr/>
            </p:nvSpPr>
            <p:spPr>
              <a:xfrm>
                <a:off x="5747959" y="2967616"/>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88768" y="2964040"/>
                <a:ext cx="291544"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493101"/>
              <a:ext cx="1008542" cy="361056"/>
              <a:chOff x="6521410" y="2493101"/>
              <a:chExt cx="1008542" cy="361056"/>
            </a:xfrm>
          </p:grpSpPr>
          <p:sp>
            <p:nvSpPr>
              <p:cNvPr id="159" name="TextBox 158"/>
              <p:cNvSpPr txBox="1"/>
              <p:nvPr/>
            </p:nvSpPr>
            <p:spPr>
              <a:xfrm>
                <a:off x="6870796" y="2553051"/>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493101"/>
                <a:ext cx="292423" cy="292423"/>
              </a:xfrm>
              <a:prstGeom prst="rect">
                <a:avLst/>
              </a:prstGeom>
            </p:spPr>
          </p:pic>
        </p:grpSp>
        <p:grpSp>
          <p:nvGrpSpPr>
            <p:cNvPr id="142" name="Group 141"/>
            <p:cNvGrpSpPr/>
            <p:nvPr/>
          </p:nvGrpSpPr>
          <p:grpSpPr>
            <a:xfrm>
              <a:off x="6549176" y="2986568"/>
              <a:ext cx="1003560" cy="314810"/>
              <a:chOff x="6549176" y="2986568"/>
              <a:chExt cx="1003560" cy="314810"/>
            </a:xfrm>
          </p:grpSpPr>
          <p:sp>
            <p:nvSpPr>
              <p:cNvPr id="161" name="TextBox 160"/>
              <p:cNvSpPr txBox="1"/>
              <p:nvPr/>
            </p:nvSpPr>
            <p:spPr>
              <a:xfrm>
                <a:off x="6893580" y="2986568"/>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012114"/>
                <a:ext cx="289263" cy="289264"/>
              </a:xfrm>
              <a:prstGeom prst="rect">
                <a:avLst/>
              </a:prstGeom>
            </p:spPr>
          </p:pic>
        </p:grpSp>
      </p:grpSp>
      <p:grpSp>
        <p:nvGrpSpPr>
          <p:cNvPr id="395" name="Group 394"/>
          <p:cNvGrpSpPr/>
          <p:nvPr/>
        </p:nvGrpSpPr>
        <p:grpSpPr>
          <a:xfrm>
            <a:off x="1976055" y="3533293"/>
            <a:ext cx="2049642" cy="823845"/>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140589"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775" eaLnBrk="0" fontAlgn="base" hangingPunct="0">
                  <a:lnSpc>
                    <a:spcPts val="800"/>
                  </a:lnSpc>
                  <a:spcBef>
                    <a:spcPct val="0"/>
                  </a:spcBef>
                  <a:spcAft>
                    <a:spcPct val="0"/>
                  </a:spcAft>
                  <a:defRPr/>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59216" y="2072004"/>
            <a:ext cx="2145388" cy="1324275"/>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233548" y="531463"/>
            <a:ext cx="1538858" cy="402769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solidFill>
                  <a:srgbClr val="FFFFFF"/>
                </a:solidFill>
                <a:ea typeface="Segoe UI" pitchFamily="34" charset="0"/>
                <a:cs typeface="Segoe UI" pitchFamily="34" charset="0"/>
              </a:rPr>
              <a:t>Hybrid</a:t>
            </a:r>
          </a:p>
          <a:p>
            <a:pPr algn="ctr" defTabSz="895751" fontAlgn="base">
              <a:lnSpc>
                <a:spcPct val="90000"/>
              </a:lnSpc>
              <a:defRPr/>
            </a:pPr>
            <a:r>
              <a:rPr lang="en-US" sz="1175" b="1" kern="0" dirty="0">
                <a:solidFill>
                  <a:srgbClr val="FFFFFF"/>
                </a:solidFill>
                <a:ea typeface="Segoe UI" pitchFamily="34" charset="0"/>
                <a:cs typeface="Segoe UI" pitchFamily="34" charset="0"/>
              </a:rPr>
              <a:t>Operations</a:t>
            </a:r>
            <a:endParaRPr lang="en-US" sz="1273" b="1" kern="0" dirty="0">
              <a:solidFill>
                <a:srgbClr val="FFFFFF"/>
              </a:solidFill>
              <a:ea typeface="Segoe UI" pitchFamily="34" charset="0"/>
              <a:cs typeface="Segoe UI" pitchFamily="34" charset="0"/>
            </a:endParaRPr>
          </a:p>
        </p:txBody>
      </p:sp>
      <p:grpSp>
        <p:nvGrpSpPr>
          <p:cNvPr id="338" name="Group 337"/>
          <p:cNvGrpSpPr/>
          <p:nvPr/>
        </p:nvGrpSpPr>
        <p:grpSpPr>
          <a:xfrm>
            <a:off x="10486528" y="2452689"/>
            <a:ext cx="991232" cy="32565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662" y="4194324"/>
            <a:ext cx="985834" cy="324476"/>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775"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74480" y="3794807"/>
            <a:ext cx="983417" cy="338722"/>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88443" y="3359276"/>
            <a:ext cx="977239" cy="314806"/>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37" y="4834376"/>
            <a:ext cx="6167190"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6609660" y="536118"/>
            <a:ext cx="3469662" cy="1720926"/>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775"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5517" y="2667804"/>
            <a:ext cx="67690" cy="3795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81">
              <a:defRPr/>
            </a:pPr>
            <a:endParaRPr lang="en-US">
              <a:solidFill>
                <a:srgbClr val="FFFFFF"/>
              </a:solidFill>
            </a:endParaRPr>
          </a:p>
        </p:txBody>
      </p:sp>
      <p:grpSp>
        <p:nvGrpSpPr>
          <p:cNvPr id="337" name="Group 336"/>
          <p:cNvGrpSpPr/>
          <p:nvPr/>
        </p:nvGrpSpPr>
        <p:grpSpPr>
          <a:xfrm>
            <a:off x="10506054" y="1132770"/>
            <a:ext cx="991259" cy="327700"/>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31" y="5128722"/>
            <a:ext cx="826862" cy="339327"/>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367363" y="5115543"/>
            <a:ext cx="907187" cy="352422"/>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17926" rIns="0" bIns="89630"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761" y="5128725"/>
            <a:ext cx="897308" cy="35623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818" y="5128724"/>
            <a:ext cx="818688" cy="35623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Azure</a:t>
              </a:r>
            </a:p>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945" y="5128723"/>
            <a:ext cx="819670" cy="35623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Premium</a:t>
              </a:r>
            </a:p>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9271" y="5134624"/>
            <a:ext cx="792198" cy="34901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890" y="1536949"/>
            <a:ext cx="952917" cy="337332"/>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8082" y="5128397"/>
            <a:ext cx="903397" cy="339568"/>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264" y="5128397"/>
            <a:ext cx="853167" cy="339568"/>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35852"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App</a:t>
              </a:r>
            </a:p>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129" y="2873928"/>
            <a:ext cx="981102" cy="307754"/>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1466" y="522792"/>
            <a:ext cx="2066424" cy="14046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198621"/>
              <a:ext cx="1007741" cy="363130"/>
              <a:chOff x="3509738" y="2174666"/>
              <a:chExt cx="1007741" cy="363130"/>
            </a:xfrm>
          </p:grpSpPr>
          <p:sp>
            <p:nvSpPr>
              <p:cNvPr id="147" name="TextBox 146"/>
              <p:cNvSpPr txBox="1"/>
              <p:nvPr/>
            </p:nvSpPr>
            <p:spPr>
              <a:xfrm>
                <a:off x="3858323" y="2236690"/>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174666"/>
                <a:ext cx="303536" cy="303535"/>
              </a:xfrm>
              <a:prstGeom prst="rect">
                <a:avLst/>
              </a:prstGeom>
            </p:spPr>
          </p:pic>
        </p:grpSp>
        <p:grpSp>
          <p:nvGrpSpPr>
            <p:cNvPr id="346" name="Group 345"/>
            <p:cNvGrpSpPr/>
            <p:nvPr/>
          </p:nvGrpSpPr>
          <p:grpSpPr>
            <a:xfrm>
              <a:off x="3968400" y="1215486"/>
              <a:ext cx="1000660" cy="346600"/>
              <a:chOff x="4132786" y="2181257"/>
              <a:chExt cx="1000660" cy="346600"/>
            </a:xfrm>
          </p:grpSpPr>
          <p:sp>
            <p:nvSpPr>
              <p:cNvPr id="149" name="TextBox 148"/>
              <p:cNvSpPr txBox="1"/>
              <p:nvPr/>
            </p:nvSpPr>
            <p:spPr>
              <a:xfrm>
                <a:off x="4474290" y="2226751"/>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181257"/>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148323" y="2960463"/>
            <a:ext cx="2308861" cy="140461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VSTS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6403" y="5134624"/>
            <a:ext cx="844686" cy="34901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Container</a:t>
              </a:r>
            </a:p>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grpSp>
      <p:grpSp>
        <p:nvGrpSpPr>
          <p:cNvPr id="23" name="Group 22"/>
          <p:cNvGrpSpPr/>
          <p:nvPr/>
        </p:nvGrpSpPr>
        <p:grpSpPr>
          <a:xfrm>
            <a:off x="7657341" y="5128397"/>
            <a:ext cx="677618" cy="339568"/>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072" y="5128397"/>
            <a:ext cx="853167" cy="339568"/>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365" y="5128722"/>
            <a:ext cx="813196" cy="339327"/>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a:lnSpc>
                  <a:spcPct val="90000"/>
                </a:lnSpc>
                <a:defRPr/>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497219" y="2011700"/>
            <a:ext cx="992537" cy="315066"/>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613694" y="2422181"/>
            <a:ext cx="3644759" cy="194290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175"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5" b="1" kern="0" dirty="0" err="1">
                  <a:gradFill>
                    <a:gsLst>
                      <a:gs pos="0">
                        <a:srgbClr val="FFFFFF"/>
                      </a:gs>
                      <a:gs pos="100000">
                        <a:srgbClr val="FFFFFF"/>
                      </a:gs>
                    </a:gsLst>
                    <a:lin ang="5400000" scaled="0"/>
                  </a:gradFill>
                  <a:ea typeface="Segoe UI" pitchFamily="34" charset="0"/>
                  <a:cs typeface="Segoe UI" pitchFamily="34" charset="0"/>
                </a:rPr>
                <a:t>IoT</a:t>
              </a:r>
              <a:endParaRPr lang="en-US" sz="1175"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48959" y="522792"/>
            <a:ext cx="1517074" cy="407191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fontAlgn="base">
              <a:lnSpc>
                <a:spcPct val="90000"/>
              </a:lnSpc>
              <a:defRPr/>
            </a:pPr>
            <a:r>
              <a:rPr lang="en-US" sz="1371" b="1" kern="0" dirty="0">
                <a:solidFill>
                  <a:srgbClr val="FFFFFF"/>
                </a:solidFill>
                <a:ea typeface="Segoe UI" pitchFamily="34" charset="0"/>
                <a:cs typeface="Segoe UI" pitchFamily="34" charset="0"/>
              </a:rPr>
              <a:t>Security &amp; Management</a:t>
            </a:r>
          </a:p>
        </p:txBody>
      </p:sp>
      <p:grpSp>
        <p:nvGrpSpPr>
          <p:cNvPr id="334" name="Group 333"/>
          <p:cNvGrpSpPr/>
          <p:nvPr/>
        </p:nvGrpSpPr>
        <p:grpSpPr>
          <a:xfrm>
            <a:off x="549220" y="1484826"/>
            <a:ext cx="992537" cy="315066"/>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9218" y="2297857"/>
            <a:ext cx="955279" cy="304864"/>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9220" y="2679125"/>
            <a:ext cx="988533" cy="330465"/>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9220" y="1106757"/>
            <a:ext cx="980333" cy="34116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9220" y="3441018"/>
            <a:ext cx="986735" cy="353303"/>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49219" y="3811290"/>
            <a:ext cx="1004365" cy="310992"/>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49220" y="4271147"/>
            <a:ext cx="988425" cy="303122"/>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49220" y="1867514"/>
            <a:ext cx="992537" cy="315066"/>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22921" y="3046580"/>
            <a:ext cx="1005214" cy="3267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pic>
        <p:nvPicPr>
          <p:cNvPr id="264" name="Picture 263"/>
          <p:cNvPicPr>
            <a:picLocks noChangeAspect="1"/>
          </p:cNvPicPr>
          <p:nvPr/>
        </p:nvPicPr>
        <p:blipFill>
          <a:blip r:embed="rId58"/>
          <a:stretch>
            <a:fillRect/>
          </a:stretch>
        </p:blipFill>
        <p:spPr>
          <a:xfrm>
            <a:off x="4673080" y="2413188"/>
            <a:ext cx="298011" cy="287909"/>
          </a:xfrm>
          <a:prstGeom prst="rect">
            <a:avLst/>
          </a:prstGeom>
          <a:ln>
            <a:solidFill>
              <a:schemeClr val="accent1"/>
            </a:solidFill>
          </a:ln>
        </p:spPr>
      </p:pic>
      <p:sp>
        <p:nvSpPr>
          <p:cNvPr id="266" name="TextBox 265"/>
          <p:cNvSpPr txBox="1"/>
          <p:nvPr/>
        </p:nvSpPr>
        <p:spPr>
          <a:xfrm>
            <a:off x="5040605" y="2476666"/>
            <a:ext cx="646107" cy="295145"/>
          </a:xfrm>
          <a:prstGeom prst="rect">
            <a:avLst/>
          </a:prstGeom>
          <a:noFill/>
          <a:ln>
            <a:noFill/>
          </a:ln>
        </p:spPr>
        <p:txBody>
          <a:bodyPr wrap="none" lIns="0" tIns="27417" rIns="0" bIns="0" rtlCol="0" anchor="t">
            <a:noAutofit/>
          </a:bodyPr>
          <a:lstStyle/>
          <a:p>
            <a:pPr defTabSz="913775" eaLnBrk="0" fontAlgn="base" hangingPunct="0">
              <a:lnSpc>
                <a:spcPts val="800"/>
              </a:lnSpc>
              <a:spcBef>
                <a:spcPct val="0"/>
              </a:spcBef>
              <a:spcAft>
                <a:spcPct val="0"/>
              </a:spcAft>
              <a:defRPr/>
            </a:pPr>
            <a:r>
              <a:rPr lang="en-US" sz="75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Tree>
    <p:extLst>
      <p:ext uri="{BB962C8B-B14F-4D97-AF65-F5344CB8AC3E}">
        <p14:creationId xmlns:p14="http://schemas.microsoft.com/office/powerpoint/2010/main" val="5138855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94"/>
                                        </p:tgtEl>
                                        <p:attrNameLst>
                                          <p:attrName>style.visibility</p:attrName>
                                        </p:attrNameLst>
                                      </p:cBhvr>
                                      <p:to>
                                        <p:strVal val="visible"/>
                                      </p:to>
                                    </p:set>
                                    <p:animEffect transition="in" filter="fade">
                                      <p:cBhvr>
                                        <p:cTn id="104" dur="500"/>
                                        <p:tgtEl>
                                          <p:spTgt spid="394"/>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256"/>
                                        </p:tgtEl>
                                        <p:attrNameLst>
                                          <p:attrName>style.visibility</p:attrName>
                                        </p:attrNameLst>
                                      </p:cBhvr>
                                      <p:to>
                                        <p:strVal val="visible"/>
                                      </p:to>
                                    </p:set>
                                    <p:animEffect transition="in" filter="fade">
                                      <p:cBhvr>
                                        <p:cTn id="122" dur="500"/>
                                        <p:tgtEl>
                                          <p:spTgt spid="256"/>
                                        </p:tgtEl>
                                      </p:cBhvr>
                                    </p:animEffect>
                                  </p:childTnLst>
                                </p:cTn>
                              </p:par>
                              <p:par>
                                <p:cTn id="123" presetID="10" presetClass="entr" presetSubtype="0" fill="hold" nodeType="withEffect">
                                  <p:stCondLst>
                                    <p:cond delay="0"/>
                                  </p:stCondLst>
                                  <p:childTnLst>
                                    <p:set>
                                      <p:cBhvr>
                                        <p:cTn id="124" dur="1" fill="hold">
                                          <p:stCondLst>
                                            <p:cond delay="0"/>
                                          </p:stCondLst>
                                        </p:cTn>
                                        <p:tgtEl>
                                          <p:spTgt spid="335"/>
                                        </p:tgtEl>
                                        <p:attrNameLst>
                                          <p:attrName>style.visibility</p:attrName>
                                        </p:attrNameLst>
                                      </p:cBhvr>
                                      <p:to>
                                        <p:strVal val="visible"/>
                                      </p:to>
                                    </p:set>
                                    <p:animEffect transition="in" filter="fade">
                                      <p:cBhvr>
                                        <p:cTn id="125" dur="500"/>
                                        <p:tgtEl>
                                          <p:spTgt spid="335"/>
                                        </p:tgtEl>
                                      </p:cBhvr>
                                    </p:animEffect>
                                  </p:childTnLst>
                                </p:cTn>
                              </p:par>
                              <p:par>
                                <p:cTn id="126" presetID="10" presetClass="entr" presetSubtype="0" fill="hold" nodeType="withEffect">
                                  <p:stCondLst>
                                    <p:cond delay="0"/>
                                  </p:stCondLst>
                                  <p:childTnLst>
                                    <p:set>
                                      <p:cBhvr>
                                        <p:cTn id="127" dur="1" fill="hold">
                                          <p:stCondLst>
                                            <p:cond delay="0"/>
                                          </p:stCondLst>
                                        </p:cTn>
                                        <p:tgtEl>
                                          <p:spTgt spid="331"/>
                                        </p:tgtEl>
                                        <p:attrNameLst>
                                          <p:attrName>style.visibility</p:attrName>
                                        </p:attrNameLst>
                                      </p:cBhvr>
                                      <p:to>
                                        <p:strVal val="visible"/>
                                      </p:to>
                                    </p:set>
                                    <p:animEffect transition="in" filter="fade">
                                      <p:cBhvr>
                                        <p:cTn id="128" dur="500"/>
                                        <p:tgtEl>
                                          <p:spTgt spid="331"/>
                                        </p:tgtEl>
                                      </p:cBhvr>
                                    </p:animEffect>
                                  </p:childTnLst>
                                </p:cTn>
                              </p:par>
                            </p:childTnLst>
                          </p:cTn>
                        </p:par>
                        <p:par>
                          <p:cTn id="129" fill="hold">
                            <p:stCondLst>
                              <p:cond delay="5500"/>
                            </p:stCondLst>
                            <p:childTnLst>
                              <p:par>
                                <p:cTn id="130" presetID="10" presetClass="entr" presetSubtype="0" fill="hold" nodeType="after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nodeType="withEffect">
                                  <p:stCondLst>
                                    <p:cond delay="0"/>
                                  </p:stCondLst>
                                  <p:childTnLst>
                                    <p:set>
                                      <p:cBhvr>
                                        <p:cTn id="134" dur="1" fill="hold">
                                          <p:stCondLst>
                                            <p:cond delay="0"/>
                                          </p:stCondLst>
                                        </p:cTn>
                                        <p:tgtEl>
                                          <p:spTgt spid="333"/>
                                        </p:tgtEl>
                                        <p:attrNameLst>
                                          <p:attrName>style.visibility</p:attrName>
                                        </p:attrNameLst>
                                      </p:cBhvr>
                                      <p:to>
                                        <p:strVal val="visible"/>
                                      </p:to>
                                    </p:set>
                                    <p:animEffect transition="in" filter="fade">
                                      <p:cBhvr>
                                        <p:cTn id="135" dur="500"/>
                                        <p:tgtEl>
                                          <p:spTgt spid="333"/>
                                        </p:tgtEl>
                                      </p:cBhvr>
                                    </p:animEffect>
                                  </p:childTnLst>
                                </p:cTn>
                              </p:par>
                              <p:par>
                                <p:cTn id="136" presetID="10" presetClass="entr" presetSubtype="0" fill="hold" nodeType="withEffect">
                                  <p:stCondLst>
                                    <p:cond delay="0"/>
                                  </p:stCondLst>
                                  <p:childTnLst>
                                    <p:set>
                                      <p:cBhvr>
                                        <p:cTn id="137" dur="1" fill="hold">
                                          <p:stCondLst>
                                            <p:cond delay="0"/>
                                          </p:stCondLst>
                                        </p:cTn>
                                        <p:tgtEl>
                                          <p:spTgt spid="336"/>
                                        </p:tgtEl>
                                        <p:attrNameLst>
                                          <p:attrName>style.visibility</p:attrName>
                                        </p:attrNameLst>
                                      </p:cBhvr>
                                      <p:to>
                                        <p:strVal val="visible"/>
                                      </p:to>
                                    </p:set>
                                    <p:animEffect transition="in" filter="fade">
                                      <p:cBhvr>
                                        <p:cTn id="138" dur="500"/>
                                        <p:tgtEl>
                                          <p:spTgt spid="336"/>
                                        </p:tgtEl>
                                      </p:cBhvr>
                                    </p:animEffect>
                                  </p:childTnLst>
                                </p:cTn>
                              </p:par>
                              <p:par>
                                <p:cTn id="139" presetID="10" presetClass="entr" presetSubtype="0" fill="hold" nodeType="withEffect">
                                  <p:stCondLst>
                                    <p:cond delay="0"/>
                                  </p:stCondLst>
                                  <p:childTnLst>
                                    <p:set>
                                      <p:cBhvr>
                                        <p:cTn id="140" dur="1" fill="hold">
                                          <p:stCondLst>
                                            <p:cond delay="0"/>
                                          </p:stCondLst>
                                        </p:cTn>
                                        <p:tgtEl>
                                          <p:spTgt spid="417"/>
                                        </p:tgtEl>
                                        <p:attrNameLst>
                                          <p:attrName>style.visibility</p:attrName>
                                        </p:attrNameLst>
                                      </p:cBhvr>
                                      <p:to>
                                        <p:strVal val="visible"/>
                                      </p:to>
                                    </p:set>
                                    <p:animEffect transition="in" filter="fade">
                                      <p:cBhvr>
                                        <p:cTn id="141" dur="500"/>
                                        <p:tgtEl>
                                          <p:spTgt spid="417"/>
                                        </p:tgtEl>
                                      </p:cBhvr>
                                    </p:animEffect>
                                  </p:childTnLst>
                                </p:cTn>
                              </p:par>
                            </p:childTnLst>
                          </p:cTn>
                        </p:par>
                        <p:par>
                          <p:cTn id="142" fill="hold">
                            <p:stCondLst>
                              <p:cond delay="6000"/>
                            </p:stCondLst>
                            <p:childTnLst>
                              <p:par>
                                <p:cTn id="143" presetID="22" presetClass="entr" presetSubtype="2" fill="hold" grpId="0" nodeType="after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right)">
                                      <p:cBhvr>
                                        <p:cTn id="145" dur="500"/>
                                        <p:tgtEl>
                                          <p:spTgt spid="71"/>
                                        </p:tgtEl>
                                      </p:cBhvr>
                                    </p:animEffect>
                                  </p:childTnLst>
                                </p:cTn>
                              </p:par>
                            </p:childTnLst>
                          </p:cTn>
                        </p:par>
                        <p:par>
                          <p:cTn id="146" fill="hold">
                            <p:stCondLst>
                              <p:cond delay="6500"/>
                            </p:stCondLst>
                            <p:childTnLst>
                              <p:par>
                                <p:cTn id="147" presetID="10" presetClass="entr" presetSubtype="0" fill="hold" nodeType="afterEffect">
                                  <p:stCondLst>
                                    <p:cond delay="0"/>
                                  </p:stCondLst>
                                  <p:childTnLst>
                                    <p:set>
                                      <p:cBhvr>
                                        <p:cTn id="148" dur="1" fill="hold">
                                          <p:stCondLst>
                                            <p:cond delay="0"/>
                                          </p:stCondLst>
                                        </p:cTn>
                                        <p:tgtEl>
                                          <p:spTgt spid="337"/>
                                        </p:tgtEl>
                                        <p:attrNameLst>
                                          <p:attrName>style.visibility</p:attrName>
                                        </p:attrNameLst>
                                      </p:cBhvr>
                                      <p:to>
                                        <p:strVal val="visible"/>
                                      </p:to>
                                    </p:set>
                                    <p:animEffect transition="in" filter="fade">
                                      <p:cBhvr>
                                        <p:cTn id="149" dur="500"/>
                                        <p:tgtEl>
                                          <p:spTgt spid="337"/>
                                        </p:tgtEl>
                                      </p:cBhvr>
                                    </p:animEffect>
                                  </p:childTnLst>
                                </p:cTn>
                              </p:par>
                              <p:par>
                                <p:cTn id="150" presetID="10" presetClass="entr" presetSubtype="0" fill="hold" nodeType="withEffect">
                                  <p:stCondLst>
                                    <p:cond delay="0"/>
                                  </p:stCondLst>
                                  <p:childTnLst>
                                    <p:set>
                                      <p:cBhvr>
                                        <p:cTn id="151" dur="1" fill="hold">
                                          <p:stCondLst>
                                            <p:cond delay="0"/>
                                          </p:stCondLst>
                                        </p:cTn>
                                        <p:tgtEl>
                                          <p:spTgt spid="328"/>
                                        </p:tgtEl>
                                        <p:attrNameLst>
                                          <p:attrName>style.visibility</p:attrName>
                                        </p:attrNameLst>
                                      </p:cBhvr>
                                      <p:to>
                                        <p:strVal val="visible"/>
                                      </p:to>
                                    </p:set>
                                    <p:animEffect transition="in" filter="fade">
                                      <p:cBhvr>
                                        <p:cTn id="152" dur="500"/>
                                        <p:tgtEl>
                                          <p:spTgt spid="328"/>
                                        </p:tgtEl>
                                      </p:cBhvr>
                                    </p:animEffect>
                                  </p:childTnLst>
                                </p:cTn>
                              </p:par>
                              <p:par>
                                <p:cTn id="153" presetID="10" presetClass="entr" presetSubtype="0" fill="hold" nodeType="withEffect">
                                  <p:stCondLst>
                                    <p:cond delay="0"/>
                                  </p:stCondLst>
                                  <p:childTnLst>
                                    <p:set>
                                      <p:cBhvr>
                                        <p:cTn id="154" dur="1" fill="hold">
                                          <p:stCondLst>
                                            <p:cond delay="0"/>
                                          </p:stCondLst>
                                        </p:cTn>
                                        <p:tgtEl>
                                          <p:spTgt spid="243"/>
                                        </p:tgtEl>
                                        <p:attrNameLst>
                                          <p:attrName>style.visibility</p:attrName>
                                        </p:attrNameLst>
                                      </p:cBhvr>
                                      <p:to>
                                        <p:strVal val="visible"/>
                                      </p:to>
                                    </p:set>
                                    <p:animEffect transition="in" filter="fade">
                                      <p:cBhvr>
                                        <p:cTn id="155" dur="500"/>
                                        <p:tgtEl>
                                          <p:spTgt spid="243"/>
                                        </p:tgtEl>
                                      </p:cBhvr>
                                    </p:animEffect>
                                  </p:childTnLst>
                                </p:cTn>
                              </p:par>
                            </p:childTnLst>
                          </p:cTn>
                        </p:par>
                        <p:par>
                          <p:cTn id="156" fill="hold">
                            <p:stCondLst>
                              <p:cond delay="7000"/>
                            </p:stCondLst>
                            <p:childTnLst>
                              <p:par>
                                <p:cTn id="157" presetID="10" presetClass="entr" presetSubtype="0" fill="hold" nodeType="afterEffect">
                                  <p:stCondLst>
                                    <p:cond delay="0"/>
                                  </p:stCondLst>
                                  <p:childTnLst>
                                    <p:set>
                                      <p:cBhvr>
                                        <p:cTn id="158" dur="1" fill="hold">
                                          <p:stCondLst>
                                            <p:cond delay="0"/>
                                          </p:stCondLst>
                                        </p:cTn>
                                        <p:tgtEl>
                                          <p:spTgt spid="338"/>
                                        </p:tgtEl>
                                        <p:attrNameLst>
                                          <p:attrName>style.visibility</p:attrName>
                                        </p:attrNameLst>
                                      </p:cBhvr>
                                      <p:to>
                                        <p:strVal val="visible"/>
                                      </p:to>
                                    </p:set>
                                    <p:animEffect transition="in" filter="fade">
                                      <p:cBhvr>
                                        <p:cTn id="159" dur="500"/>
                                        <p:tgtEl>
                                          <p:spTgt spid="338"/>
                                        </p:tgtEl>
                                      </p:cBhvr>
                                    </p:animEffect>
                                  </p:childTnLst>
                                </p:cTn>
                              </p:par>
                              <p:par>
                                <p:cTn id="160" presetID="10" presetClass="entr" presetSubtype="0" fill="hold" nodeType="withEffect">
                                  <p:stCondLst>
                                    <p:cond delay="0"/>
                                  </p:stCondLst>
                                  <p:childTnLst>
                                    <p:set>
                                      <p:cBhvr>
                                        <p:cTn id="161" dur="1" fill="hold">
                                          <p:stCondLst>
                                            <p:cond delay="0"/>
                                          </p:stCondLst>
                                        </p:cTn>
                                        <p:tgtEl>
                                          <p:spTgt spid="339"/>
                                        </p:tgtEl>
                                        <p:attrNameLst>
                                          <p:attrName>style.visibility</p:attrName>
                                        </p:attrNameLst>
                                      </p:cBhvr>
                                      <p:to>
                                        <p:strVal val="visible"/>
                                      </p:to>
                                    </p:set>
                                    <p:animEffect transition="in" filter="fade">
                                      <p:cBhvr>
                                        <p:cTn id="162" dur="500"/>
                                        <p:tgtEl>
                                          <p:spTgt spid="33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0"/>
                                        </p:tgtEl>
                                        <p:attrNameLst>
                                          <p:attrName>style.visibility</p:attrName>
                                        </p:attrNameLst>
                                      </p:cBhvr>
                                      <p:to>
                                        <p:strVal val="visible"/>
                                      </p:to>
                                    </p:set>
                                    <p:animEffect transition="in" filter="fade">
                                      <p:cBhvr>
                                        <p:cTn id="165" dur="500"/>
                                        <p:tgtEl>
                                          <p:spTgt spid="340"/>
                                        </p:tgtEl>
                                      </p:cBhvr>
                                    </p:animEffect>
                                  </p:childTnLst>
                                </p:cTn>
                              </p:par>
                            </p:childTnLst>
                          </p:cTn>
                        </p:par>
                        <p:par>
                          <p:cTn id="166" fill="hold">
                            <p:stCondLst>
                              <p:cond delay="7500"/>
                            </p:stCondLst>
                            <p:childTnLst>
                              <p:par>
                                <p:cTn id="167" presetID="10" presetClass="entr" presetSubtype="0" fill="hold" nodeType="afterEffect">
                                  <p:stCondLst>
                                    <p:cond delay="0"/>
                                  </p:stCondLst>
                                  <p:childTnLst>
                                    <p:set>
                                      <p:cBhvr>
                                        <p:cTn id="168" dur="1" fill="hold">
                                          <p:stCondLst>
                                            <p:cond delay="0"/>
                                          </p:stCondLst>
                                        </p:cTn>
                                        <p:tgtEl>
                                          <p:spTgt spid="341"/>
                                        </p:tgtEl>
                                        <p:attrNameLst>
                                          <p:attrName>style.visibility</p:attrName>
                                        </p:attrNameLst>
                                      </p:cBhvr>
                                      <p:to>
                                        <p:strVal val="visible"/>
                                      </p:to>
                                    </p:set>
                                    <p:animEffect transition="in" filter="fade">
                                      <p:cBhvr>
                                        <p:cTn id="169" dur="500"/>
                                        <p:tgtEl>
                                          <p:spTgt spid="341"/>
                                        </p:tgtEl>
                                      </p:cBhvr>
                                    </p:animEffect>
                                  </p:childTnLst>
                                </p:cTn>
                              </p:par>
                              <p:par>
                                <p:cTn id="170" presetID="10" presetClass="entr" presetSubtype="0" fill="hold" nodeType="withEffect">
                                  <p:stCondLst>
                                    <p:cond delay="0"/>
                                  </p:stCondLst>
                                  <p:childTnLst>
                                    <p:set>
                                      <p:cBhvr>
                                        <p:cTn id="171" dur="1" fill="hold">
                                          <p:stCondLst>
                                            <p:cond delay="0"/>
                                          </p:stCondLst>
                                        </p:cTn>
                                        <p:tgtEl>
                                          <p:spTgt spid="242"/>
                                        </p:tgtEl>
                                        <p:attrNameLst>
                                          <p:attrName>style.visibility</p:attrName>
                                        </p:attrNameLst>
                                      </p:cBhvr>
                                      <p:to>
                                        <p:strVal val="visible"/>
                                      </p:to>
                                    </p:set>
                                    <p:animEffect transition="in" filter="fade">
                                      <p:cBhvr>
                                        <p:cTn id="172" dur="500"/>
                                        <p:tgtEl>
                                          <p:spTgt spid="242"/>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264"/>
                                        </p:tgtEl>
                                        <p:attrNameLst>
                                          <p:attrName>style.visibility</p:attrName>
                                        </p:attrNameLst>
                                      </p:cBhvr>
                                      <p:to>
                                        <p:strVal val="visible"/>
                                      </p:to>
                                    </p:set>
                                    <p:animEffect transition="in" filter="fade">
                                      <p:cBhvr>
                                        <p:cTn id="17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31" grpId="0" animBg="1"/>
      <p:bldP spid="32" grpId="0" animBg="1"/>
      <p:bldP spid="56" grpId="0" animBg="1"/>
      <p:bldP spid="71" grpId="0" animBg="1"/>
      <p:bldP spid="33"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316" y="2577383"/>
            <a:ext cx="10515600" cy="1325563"/>
          </a:xfrm>
        </p:spPr>
        <p:txBody>
          <a:bodyPr/>
          <a:lstStyle/>
          <a:p>
            <a:r>
              <a:rPr lang="en-US" dirty="0" smtClean="0">
                <a:solidFill>
                  <a:schemeClr val="bg1"/>
                </a:solidFill>
              </a:rPr>
              <a:t>Why are we here?</a:t>
            </a:r>
            <a:endParaRPr lang="en-US" dirty="0">
              <a:solidFill>
                <a:schemeClr val="bg1"/>
              </a:solidFill>
            </a:endParaRPr>
          </a:p>
        </p:txBody>
      </p:sp>
    </p:spTree>
    <p:extLst>
      <p:ext uri="{BB962C8B-B14F-4D97-AF65-F5344CB8AC3E}">
        <p14:creationId xmlns:p14="http://schemas.microsoft.com/office/powerpoint/2010/main" val="150802503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Plan for today</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56676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Goals</a:t>
            </a:r>
            <a:endParaRPr lang="en-US" dirty="0"/>
          </a:p>
        </p:txBody>
      </p:sp>
      <p:sp>
        <p:nvSpPr>
          <p:cNvPr id="5" name="Content Placeholder 4"/>
          <p:cNvSpPr>
            <a:spLocks noGrp="1"/>
          </p:cNvSpPr>
          <p:nvPr>
            <p:ph idx="1"/>
          </p:nvPr>
        </p:nvSpPr>
        <p:spPr/>
        <p:txBody>
          <a:bodyPr/>
          <a:lstStyle/>
          <a:p>
            <a:r>
              <a:rPr lang="en-US" dirty="0" smtClean="0"/>
              <a:t>Walk through the core Azure compute offerings</a:t>
            </a:r>
          </a:p>
          <a:p>
            <a:pPr lvl="1"/>
            <a:r>
              <a:rPr lang="en-US" dirty="0" smtClean="0"/>
              <a:t>App Service</a:t>
            </a:r>
          </a:p>
          <a:p>
            <a:pPr lvl="1"/>
            <a:r>
              <a:rPr lang="en-US" dirty="0" smtClean="0"/>
              <a:t>Functions</a:t>
            </a:r>
          </a:p>
          <a:p>
            <a:pPr lvl="1"/>
            <a:r>
              <a:rPr lang="en-US" dirty="0" smtClean="0"/>
              <a:t>Container Service</a:t>
            </a:r>
          </a:p>
          <a:p>
            <a:pPr lvl="1"/>
            <a:r>
              <a:rPr lang="en-US" dirty="0" smtClean="0"/>
              <a:t>Service Fabric</a:t>
            </a:r>
          </a:p>
          <a:p>
            <a:r>
              <a:rPr lang="en-US" dirty="0" smtClean="0"/>
              <a:t>Demonstrate usage of an unmanaged 3</a:t>
            </a:r>
            <a:r>
              <a:rPr lang="en-US" baseline="30000" dirty="0" smtClean="0"/>
              <a:t>rd</a:t>
            </a:r>
            <a:r>
              <a:rPr lang="en-US" dirty="0" smtClean="0"/>
              <a:t> party platform on Azure with Kubernetes</a:t>
            </a:r>
          </a:p>
          <a:p>
            <a:r>
              <a:rPr lang="en-US" dirty="0" smtClean="0"/>
              <a:t>Get hands-on building and deploying apps</a:t>
            </a:r>
          </a:p>
          <a:p>
            <a:endParaRPr lang="en-US" dirty="0" smtClean="0"/>
          </a:p>
          <a:p>
            <a:pPr lvl="1"/>
            <a:endParaRPr lang="en-US" dirty="0"/>
          </a:p>
        </p:txBody>
      </p:sp>
    </p:spTree>
    <p:extLst>
      <p:ext uri="{BB962C8B-B14F-4D97-AF65-F5344CB8AC3E}">
        <p14:creationId xmlns:p14="http://schemas.microsoft.com/office/powerpoint/2010/main" val="1052023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86430566"/>
              </p:ext>
            </p:extLst>
          </p:nvPr>
        </p:nvGraphicFramePr>
        <p:xfrm>
          <a:off x="960284" y="1594737"/>
          <a:ext cx="10071510" cy="3708400"/>
        </p:xfrm>
        <a:graphic>
          <a:graphicData uri="http://schemas.openxmlformats.org/drawingml/2006/table">
            <a:tbl>
              <a:tblPr firstRow="1" bandRow="1">
                <a:tableStyleId>{5C22544A-7EE6-4342-B048-85BDC9FD1C3A}</a:tableStyleId>
              </a:tblPr>
              <a:tblGrid>
                <a:gridCol w="5035755"/>
                <a:gridCol w="5035755"/>
              </a:tblGrid>
              <a:tr h="370840">
                <a:tc>
                  <a:txBody>
                    <a:bodyPr/>
                    <a:lstStyle/>
                    <a:p>
                      <a:r>
                        <a:rPr lang="en-US" dirty="0" smtClean="0"/>
                        <a:t>Topic/Activity</a:t>
                      </a:r>
                      <a:endParaRPr lang="en-US" dirty="0"/>
                    </a:p>
                  </a:txBody>
                  <a:tcPr/>
                </a:tc>
                <a:tc>
                  <a:txBody>
                    <a:bodyPr/>
                    <a:lstStyle/>
                    <a:p>
                      <a:r>
                        <a:rPr lang="en-US" dirty="0" smtClean="0"/>
                        <a:t>Time</a:t>
                      </a:r>
                      <a:endParaRPr lang="en-US" dirty="0"/>
                    </a:p>
                  </a:txBody>
                  <a:tcPr/>
                </a:tc>
              </a:tr>
              <a:tr h="370840">
                <a:tc>
                  <a:txBody>
                    <a:bodyPr/>
                    <a:lstStyle/>
                    <a:p>
                      <a:r>
                        <a:rPr lang="en-US" dirty="0" smtClean="0"/>
                        <a:t>Intro</a:t>
                      </a:r>
                      <a:endParaRPr lang="en-US" dirty="0"/>
                    </a:p>
                  </a:txBody>
                  <a:tcPr/>
                </a:tc>
                <a:tc>
                  <a:txBody>
                    <a:bodyPr/>
                    <a:lstStyle/>
                    <a:p>
                      <a:r>
                        <a:rPr lang="en-US" dirty="0" smtClean="0"/>
                        <a:t>9:00-9:30</a:t>
                      </a:r>
                      <a:endParaRPr lang="en-US" dirty="0"/>
                    </a:p>
                  </a:txBody>
                  <a:tcPr/>
                </a:tc>
              </a:tr>
              <a:tr h="370840">
                <a:tc>
                  <a:txBody>
                    <a:bodyPr/>
                    <a:lstStyle/>
                    <a:p>
                      <a:r>
                        <a:rPr lang="en-US" dirty="0" smtClean="0"/>
                        <a:t>App Services</a:t>
                      </a:r>
                      <a:r>
                        <a:rPr lang="en-US" baseline="0" dirty="0" smtClean="0"/>
                        <a:t> and Functions</a:t>
                      </a:r>
                      <a:endParaRPr lang="en-US" dirty="0"/>
                    </a:p>
                  </a:txBody>
                  <a:tcPr/>
                </a:tc>
                <a:tc>
                  <a:txBody>
                    <a:bodyPr/>
                    <a:lstStyle/>
                    <a:p>
                      <a:r>
                        <a:rPr lang="en-US" dirty="0" smtClean="0"/>
                        <a:t>9:30-10:15</a:t>
                      </a:r>
                      <a:endParaRPr lang="en-US" dirty="0"/>
                    </a:p>
                  </a:txBody>
                  <a:tcPr/>
                </a:tc>
              </a:tr>
              <a:tr h="370840">
                <a:tc>
                  <a:txBody>
                    <a:bodyPr/>
                    <a:lstStyle/>
                    <a:p>
                      <a:r>
                        <a:rPr lang="en-US" dirty="0" smtClean="0"/>
                        <a:t>Azure Container</a:t>
                      </a:r>
                      <a:r>
                        <a:rPr lang="en-US" baseline="0" dirty="0" smtClean="0"/>
                        <a:t> Service</a:t>
                      </a:r>
                      <a:endParaRPr lang="en-US" dirty="0"/>
                    </a:p>
                  </a:txBody>
                  <a:tcPr/>
                </a:tc>
                <a:tc>
                  <a:txBody>
                    <a:bodyPr/>
                    <a:lstStyle/>
                    <a:p>
                      <a:r>
                        <a:rPr lang="en-US" dirty="0" smtClean="0"/>
                        <a:t>10:15-10:45</a:t>
                      </a:r>
                      <a:endParaRPr lang="en-US" dirty="0"/>
                    </a:p>
                  </a:txBody>
                  <a:tcPr/>
                </a:tc>
              </a:tr>
              <a:tr h="370840">
                <a:tc>
                  <a:txBody>
                    <a:bodyPr/>
                    <a:lstStyle/>
                    <a:p>
                      <a:r>
                        <a:rPr lang="en-US" b="1" dirty="0" smtClean="0"/>
                        <a:t>BREAK</a:t>
                      </a:r>
                      <a:endParaRPr lang="en-US" b="1" dirty="0"/>
                    </a:p>
                  </a:txBody>
                  <a:tcPr/>
                </a:tc>
                <a:tc>
                  <a:txBody>
                    <a:bodyPr/>
                    <a:lstStyle/>
                    <a:p>
                      <a:r>
                        <a:rPr lang="en-US" dirty="0" smtClean="0"/>
                        <a:t>10:45-11</a:t>
                      </a:r>
                      <a:endParaRPr lang="en-US" dirty="0"/>
                    </a:p>
                  </a:txBody>
                  <a:tcPr/>
                </a:tc>
              </a:tr>
              <a:tr h="370840">
                <a:tc>
                  <a:txBody>
                    <a:bodyPr/>
                    <a:lstStyle/>
                    <a:p>
                      <a:r>
                        <a:rPr lang="en-US" b="0" dirty="0" smtClean="0"/>
                        <a:t>Kubernetes</a:t>
                      </a:r>
                      <a:r>
                        <a:rPr lang="en-US" b="0" baseline="0" dirty="0" smtClean="0"/>
                        <a:t> on Azure</a:t>
                      </a:r>
                      <a:endParaRPr lang="en-US" b="0" dirty="0"/>
                    </a:p>
                  </a:txBody>
                  <a:tcPr/>
                </a:tc>
                <a:tc>
                  <a:txBody>
                    <a:bodyPr/>
                    <a:lstStyle/>
                    <a:p>
                      <a:r>
                        <a:rPr lang="en-US" dirty="0" smtClean="0"/>
                        <a:t>11-11:30</a:t>
                      </a:r>
                      <a:endParaRPr lang="en-US" dirty="0"/>
                    </a:p>
                  </a:txBody>
                  <a:tcPr/>
                </a:tc>
              </a:tr>
              <a:tr h="370840">
                <a:tc>
                  <a:txBody>
                    <a:bodyPr/>
                    <a:lstStyle/>
                    <a:p>
                      <a:r>
                        <a:rPr lang="en-US" b="0" dirty="0" smtClean="0"/>
                        <a:t>Service Fabric</a:t>
                      </a:r>
                      <a:endParaRPr lang="en-US" b="0" dirty="0"/>
                    </a:p>
                  </a:txBody>
                  <a:tcPr/>
                </a:tc>
                <a:tc>
                  <a:txBody>
                    <a:bodyPr/>
                    <a:lstStyle/>
                    <a:p>
                      <a:r>
                        <a:rPr lang="en-US" dirty="0" smtClean="0"/>
                        <a:t>11:30-12:15</a:t>
                      </a:r>
                      <a:endParaRPr lang="en-US" dirty="0"/>
                    </a:p>
                  </a:txBody>
                  <a:tcPr/>
                </a:tc>
              </a:tr>
              <a:tr h="370840">
                <a:tc>
                  <a:txBody>
                    <a:bodyPr/>
                    <a:lstStyle/>
                    <a:p>
                      <a:r>
                        <a:rPr lang="en-US" b="1" dirty="0" smtClean="0"/>
                        <a:t>LUNCH</a:t>
                      </a:r>
                      <a:endParaRPr lang="en-US" b="1" dirty="0"/>
                    </a:p>
                  </a:txBody>
                  <a:tcPr/>
                </a:tc>
                <a:tc>
                  <a:txBody>
                    <a:bodyPr/>
                    <a:lstStyle/>
                    <a:p>
                      <a:r>
                        <a:rPr lang="en-US" dirty="0" smtClean="0"/>
                        <a:t>12-1</a:t>
                      </a:r>
                      <a:endParaRPr lang="en-US" dirty="0"/>
                    </a:p>
                  </a:txBody>
                  <a:tcPr/>
                </a:tc>
              </a:tr>
              <a:tr h="370840">
                <a:tc>
                  <a:txBody>
                    <a:bodyPr/>
                    <a:lstStyle/>
                    <a:p>
                      <a:r>
                        <a:rPr lang="en-US" b="0" dirty="0" smtClean="0"/>
                        <a:t>Hands-on/other</a:t>
                      </a:r>
                      <a:r>
                        <a:rPr lang="en-US" b="0" baseline="0" dirty="0" smtClean="0"/>
                        <a:t> deep-dive sessions</a:t>
                      </a:r>
                      <a:endParaRPr lang="en-US" b="0" dirty="0"/>
                    </a:p>
                  </a:txBody>
                  <a:tcPr/>
                </a:tc>
                <a:tc>
                  <a:txBody>
                    <a:bodyPr/>
                    <a:lstStyle/>
                    <a:p>
                      <a:r>
                        <a:rPr lang="en-US" dirty="0" smtClean="0"/>
                        <a:t>1-3:30</a:t>
                      </a:r>
                      <a:endParaRPr lang="en-US" dirty="0"/>
                    </a:p>
                  </a:txBody>
                  <a:tcPr/>
                </a:tc>
              </a:tr>
              <a:tr h="370840">
                <a:tc>
                  <a:txBody>
                    <a:bodyPr/>
                    <a:lstStyle/>
                    <a:p>
                      <a:r>
                        <a:rPr lang="en-US" b="0" dirty="0" smtClean="0"/>
                        <a:t>Wrap-up</a:t>
                      </a:r>
                      <a:endParaRPr lang="en-US" b="0" dirty="0"/>
                    </a:p>
                  </a:txBody>
                  <a:tcPr/>
                </a:tc>
                <a:tc>
                  <a:txBody>
                    <a:bodyPr/>
                    <a:lstStyle/>
                    <a:p>
                      <a:r>
                        <a:rPr lang="en-US" dirty="0" smtClean="0"/>
                        <a:t>3:30-4</a:t>
                      </a:r>
                      <a:endParaRPr lang="en-US" dirty="0"/>
                    </a:p>
                  </a:txBody>
                  <a:tcPr/>
                </a:tc>
              </a:tr>
            </a:tbl>
          </a:graphicData>
        </a:graphic>
      </p:graphicFrame>
    </p:spTree>
    <p:extLst>
      <p:ext uri="{BB962C8B-B14F-4D97-AF65-F5344CB8AC3E}">
        <p14:creationId xmlns:p14="http://schemas.microsoft.com/office/powerpoint/2010/main" val="709965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Wrap-up</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42125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p:txBody>
          <a:bodyPr>
            <a:normAutofit lnSpcReduction="10000"/>
          </a:bodyPr>
          <a:lstStyle/>
          <a:p>
            <a:r>
              <a:rPr lang="en-US" dirty="0" smtClean="0"/>
              <a:t>Azure Developer Guide</a:t>
            </a:r>
          </a:p>
          <a:p>
            <a:pPr lvl="1"/>
            <a:r>
              <a:rPr lang="en-US" dirty="0">
                <a:hlinkClick r:id="rId2"/>
              </a:rPr>
              <a:t>https://azure.microsoft.com/en-us/campaigns/developer-guide</a:t>
            </a:r>
            <a:r>
              <a:rPr lang="en-US" dirty="0" smtClean="0">
                <a:hlinkClick r:id="rId2"/>
              </a:rPr>
              <a:t>/</a:t>
            </a:r>
            <a:endParaRPr lang="en-US" dirty="0" smtClean="0"/>
          </a:p>
          <a:p>
            <a:r>
              <a:rPr lang="en-US" dirty="0" smtClean="0"/>
              <a:t>Azure Samples</a:t>
            </a:r>
          </a:p>
          <a:p>
            <a:pPr lvl="1"/>
            <a:r>
              <a:rPr lang="en-US" dirty="0">
                <a:hlinkClick r:id="rId3"/>
              </a:rPr>
              <a:t>https://azure.microsoft.com/en-us/documentation/samples</a:t>
            </a:r>
            <a:r>
              <a:rPr lang="en-US" dirty="0" smtClean="0">
                <a:hlinkClick r:id="rId3"/>
              </a:rPr>
              <a:t>/</a:t>
            </a:r>
            <a:endParaRPr lang="en-US" dirty="0" smtClean="0"/>
          </a:p>
          <a:p>
            <a:r>
              <a:rPr lang="en-US" dirty="0" smtClean="0"/>
              <a:t>Azure Resource Manager </a:t>
            </a:r>
            <a:r>
              <a:rPr lang="en-US" dirty="0" err="1" smtClean="0"/>
              <a:t>Quickstart</a:t>
            </a:r>
            <a:r>
              <a:rPr lang="en-US" dirty="0" smtClean="0"/>
              <a:t> Templates</a:t>
            </a:r>
          </a:p>
          <a:p>
            <a:pPr lvl="1"/>
            <a:r>
              <a:rPr lang="en-US" dirty="0">
                <a:hlinkClick r:id="rId4"/>
              </a:rPr>
              <a:t>https://azure.microsoft.com/en-us/documentation/templates</a:t>
            </a:r>
            <a:r>
              <a:rPr lang="en-US" dirty="0" smtClean="0">
                <a:hlinkClick r:id="rId4"/>
              </a:rPr>
              <a:t>/</a:t>
            </a:r>
            <a:endParaRPr lang="en-US" dirty="0" smtClean="0"/>
          </a:p>
          <a:p>
            <a:r>
              <a:rPr lang="en-US" dirty="0" smtClean="0"/>
              <a:t>Comparing Azure and AWS</a:t>
            </a:r>
          </a:p>
          <a:p>
            <a:pPr lvl="1"/>
            <a:r>
              <a:rPr lang="en-US" dirty="0">
                <a:hlinkClick r:id="rId5"/>
              </a:rPr>
              <a:t>https://</a:t>
            </a:r>
            <a:r>
              <a:rPr lang="en-US" dirty="0" smtClean="0">
                <a:hlinkClick r:id="rId5"/>
              </a:rPr>
              <a:t>azure.microsoft.com/en-us/campaigns/azure-vs-aws/</a:t>
            </a:r>
            <a:r>
              <a:rPr lang="en-US" dirty="0" smtClean="0"/>
              <a:t> </a:t>
            </a:r>
          </a:p>
          <a:p>
            <a:r>
              <a:rPr lang="en-US" dirty="0" smtClean="0"/>
              <a:t>Solution architectures</a:t>
            </a:r>
          </a:p>
          <a:p>
            <a:pPr lvl="1"/>
            <a:r>
              <a:rPr lang="en-US" dirty="0">
                <a:hlinkClick r:id="rId6"/>
              </a:rPr>
              <a:t>https://azure.microsoft.com/en-us/solutions/architecture</a:t>
            </a:r>
            <a:r>
              <a:rPr lang="en-US" dirty="0" smtClean="0">
                <a:hlinkClick r:id="rId6"/>
              </a:rPr>
              <a:t>/</a:t>
            </a:r>
            <a:r>
              <a:rPr lang="en-US" dirty="0" smtClean="0"/>
              <a:t> </a:t>
            </a:r>
          </a:p>
        </p:txBody>
      </p:sp>
    </p:spTree>
    <p:extLst>
      <p:ext uri="{BB962C8B-B14F-4D97-AF65-F5344CB8AC3E}">
        <p14:creationId xmlns:p14="http://schemas.microsoft.com/office/powerpoint/2010/main" val="114280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Trying things out</a:t>
            </a:r>
            <a:endParaRPr lang="en-US" dirty="0"/>
          </a:p>
        </p:txBody>
      </p:sp>
      <p:sp>
        <p:nvSpPr>
          <p:cNvPr id="5" name="Content Placeholder 4"/>
          <p:cNvSpPr>
            <a:spLocks noGrp="1"/>
          </p:cNvSpPr>
          <p:nvPr>
            <p:ph idx="1"/>
          </p:nvPr>
        </p:nvSpPr>
        <p:spPr/>
        <p:txBody>
          <a:bodyPr/>
          <a:lstStyle/>
          <a:p>
            <a:r>
              <a:rPr lang="en-US" dirty="0" err="1" smtClean="0"/>
              <a:t>tryappservice.azure.com</a:t>
            </a:r>
            <a:endParaRPr lang="en-US" dirty="0" smtClean="0"/>
          </a:p>
          <a:p>
            <a:pPr lvl="1"/>
            <a:r>
              <a:rPr lang="en-US" dirty="0" smtClean="0"/>
              <a:t>Create and deploy an app for free for 24 hours</a:t>
            </a:r>
          </a:p>
          <a:p>
            <a:pPr lvl="1"/>
            <a:r>
              <a:rPr lang="en-US" dirty="0" smtClean="0"/>
              <a:t>No credit card required</a:t>
            </a:r>
          </a:p>
          <a:p>
            <a:r>
              <a:rPr lang="en-US" dirty="0" smtClean="0"/>
              <a:t>App service free tier</a:t>
            </a:r>
          </a:p>
          <a:p>
            <a:pPr lvl="1"/>
            <a:r>
              <a:rPr lang="en-US" dirty="0" smtClean="0"/>
              <a:t>Deploy small apps for free indefinitely</a:t>
            </a:r>
          </a:p>
          <a:p>
            <a:pPr lvl="1"/>
            <a:r>
              <a:rPr lang="en-US" dirty="0" smtClean="0"/>
              <a:t>Azure subscription and credit card required</a:t>
            </a:r>
          </a:p>
          <a:p>
            <a:r>
              <a:rPr lang="en-US" dirty="0" smtClean="0"/>
              <a:t>Trial credits</a:t>
            </a:r>
          </a:p>
          <a:p>
            <a:pPr lvl="1"/>
            <a:r>
              <a:rPr lang="en-US" dirty="0" smtClean="0"/>
              <a:t>$200 towards usage of any Azure services to start your subscription</a:t>
            </a:r>
            <a:endParaRPr lang="en-US" dirty="0"/>
          </a:p>
        </p:txBody>
      </p:sp>
    </p:spTree>
    <p:extLst>
      <p:ext uri="{BB962C8B-B14F-4D97-AF65-F5344CB8AC3E}">
        <p14:creationId xmlns:p14="http://schemas.microsoft.com/office/powerpoint/2010/main" val="379295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AWS-to-Azure Dictionary</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501972770"/>
              </p:ext>
            </p:extLst>
          </p:nvPr>
        </p:nvGraphicFramePr>
        <p:xfrm>
          <a:off x="930787" y="1690688"/>
          <a:ext cx="6524250" cy="4079240"/>
        </p:xfrm>
        <a:graphic>
          <a:graphicData uri="http://schemas.openxmlformats.org/drawingml/2006/table">
            <a:tbl>
              <a:tblPr firstRow="1" bandRow="1">
                <a:tableStyleId>{5C22544A-7EE6-4342-B048-85BDC9FD1C3A}</a:tableStyleId>
              </a:tblPr>
              <a:tblGrid>
                <a:gridCol w="3262125"/>
                <a:gridCol w="3262125"/>
              </a:tblGrid>
              <a:tr h="370840">
                <a:tc>
                  <a:txBody>
                    <a:bodyPr/>
                    <a:lstStyle/>
                    <a:p>
                      <a:r>
                        <a:rPr lang="en-US" dirty="0" smtClean="0"/>
                        <a:t>AWS Product/Term</a:t>
                      </a:r>
                      <a:endParaRPr lang="en-US" dirty="0"/>
                    </a:p>
                  </a:txBody>
                  <a:tcPr/>
                </a:tc>
                <a:tc>
                  <a:txBody>
                    <a:bodyPr/>
                    <a:lstStyle/>
                    <a:p>
                      <a:r>
                        <a:rPr lang="en-US" dirty="0" smtClean="0"/>
                        <a:t>Azure Equivalent</a:t>
                      </a:r>
                      <a:endParaRPr lang="en-US" dirty="0"/>
                    </a:p>
                  </a:txBody>
                  <a:tcPr/>
                </a:tc>
              </a:tr>
              <a:tr h="370840">
                <a:tc>
                  <a:txBody>
                    <a:bodyPr/>
                    <a:lstStyle/>
                    <a:p>
                      <a:r>
                        <a:rPr lang="en-US" dirty="0" smtClean="0"/>
                        <a:t>EC2</a:t>
                      </a:r>
                      <a:endParaRPr lang="en-US" dirty="0"/>
                    </a:p>
                  </a:txBody>
                  <a:tcPr/>
                </a:tc>
                <a:tc>
                  <a:txBody>
                    <a:bodyPr/>
                    <a:lstStyle/>
                    <a:p>
                      <a:r>
                        <a:rPr lang="en-US" dirty="0" smtClean="0"/>
                        <a:t>Virtual Machines</a:t>
                      </a:r>
                      <a:endParaRPr lang="en-US" dirty="0"/>
                    </a:p>
                  </a:txBody>
                  <a:tcPr/>
                </a:tc>
              </a:tr>
              <a:tr h="370840">
                <a:tc>
                  <a:txBody>
                    <a:bodyPr/>
                    <a:lstStyle/>
                    <a:p>
                      <a:r>
                        <a:rPr lang="en-US" dirty="0" smtClean="0"/>
                        <a:t>S3</a:t>
                      </a:r>
                      <a:endParaRPr lang="en-US" dirty="0"/>
                    </a:p>
                  </a:txBody>
                  <a:tcPr/>
                </a:tc>
                <a:tc>
                  <a:txBody>
                    <a:bodyPr/>
                    <a:lstStyle/>
                    <a:p>
                      <a:r>
                        <a:rPr lang="en-US" dirty="0" smtClean="0"/>
                        <a:t>Blob Store</a:t>
                      </a:r>
                      <a:endParaRPr lang="en-US" dirty="0"/>
                    </a:p>
                  </a:txBody>
                  <a:tcPr/>
                </a:tc>
              </a:tr>
              <a:tr h="370840">
                <a:tc>
                  <a:txBody>
                    <a:bodyPr/>
                    <a:lstStyle/>
                    <a:p>
                      <a:r>
                        <a:rPr lang="en-US" dirty="0" smtClean="0"/>
                        <a:t>Elastic File System</a:t>
                      </a:r>
                      <a:endParaRPr lang="en-US" dirty="0"/>
                    </a:p>
                  </a:txBody>
                  <a:tcPr/>
                </a:tc>
                <a:tc>
                  <a:txBody>
                    <a:bodyPr/>
                    <a:lstStyle/>
                    <a:p>
                      <a:r>
                        <a:rPr lang="en-US" dirty="0" smtClean="0"/>
                        <a:t>File Store</a:t>
                      </a:r>
                      <a:endParaRPr lang="en-US" dirty="0"/>
                    </a:p>
                  </a:txBody>
                  <a:tcPr/>
                </a:tc>
              </a:tr>
              <a:tr h="370840">
                <a:tc>
                  <a:txBody>
                    <a:bodyPr/>
                    <a:lstStyle/>
                    <a:p>
                      <a:r>
                        <a:rPr lang="en-US" dirty="0" smtClean="0"/>
                        <a:t>Virtual Private</a:t>
                      </a:r>
                      <a:r>
                        <a:rPr lang="en-US" baseline="0" dirty="0" smtClean="0"/>
                        <a:t> Cloud (VPC)</a:t>
                      </a:r>
                      <a:endParaRPr lang="en-US" dirty="0"/>
                    </a:p>
                  </a:txBody>
                  <a:tcPr/>
                </a:tc>
                <a:tc>
                  <a:txBody>
                    <a:bodyPr/>
                    <a:lstStyle/>
                    <a:p>
                      <a:r>
                        <a:rPr lang="en-US" dirty="0" smtClean="0"/>
                        <a:t>Virtual Network (</a:t>
                      </a:r>
                      <a:r>
                        <a:rPr lang="en-US" dirty="0" err="1" smtClean="0"/>
                        <a:t>Vnet</a:t>
                      </a:r>
                      <a:r>
                        <a:rPr lang="en-US" dirty="0" smtClean="0"/>
                        <a:t>)</a:t>
                      </a:r>
                      <a:endParaRPr lang="en-US" dirty="0"/>
                    </a:p>
                  </a:txBody>
                  <a:tcPr/>
                </a:tc>
              </a:tr>
              <a:tr h="370840">
                <a:tc>
                  <a:txBody>
                    <a:bodyPr/>
                    <a:lstStyle/>
                    <a:p>
                      <a:r>
                        <a:rPr lang="en-US" dirty="0" smtClean="0"/>
                        <a:t>Direct Connect</a:t>
                      </a:r>
                      <a:endParaRPr lang="en-US" dirty="0"/>
                    </a:p>
                  </a:txBody>
                  <a:tcPr/>
                </a:tc>
                <a:tc>
                  <a:txBody>
                    <a:bodyPr/>
                    <a:lstStyle/>
                    <a:p>
                      <a:r>
                        <a:rPr lang="en-US" dirty="0" smtClean="0"/>
                        <a:t>Express</a:t>
                      </a:r>
                      <a:r>
                        <a:rPr lang="en-US" baseline="0" dirty="0" smtClean="0"/>
                        <a:t> Route</a:t>
                      </a:r>
                      <a:endParaRPr lang="en-US" dirty="0"/>
                    </a:p>
                  </a:txBody>
                  <a:tcPr/>
                </a:tc>
              </a:tr>
              <a:tr h="370840">
                <a:tc>
                  <a:txBody>
                    <a:bodyPr/>
                    <a:lstStyle/>
                    <a:p>
                      <a:r>
                        <a:rPr lang="en-US" dirty="0" smtClean="0"/>
                        <a:t>RDS</a:t>
                      </a:r>
                      <a:endParaRPr lang="en-US" dirty="0"/>
                    </a:p>
                  </a:txBody>
                  <a:tcPr/>
                </a:tc>
                <a:tc>
                  <a:txBody>
                    <a:bodyPr/>
                    <a:lstStyle/>
                    <a:p>
                      <a:r>
                        <a:rPr lang="en-US" dirty="0" smtClean="0"/>
                        <a:t>Azure SQL</a:t>
                      </a:r>
                      <a:endParaRPr lang="en-US" dirty="0"/>
                    </a:p>
                  </a:txBody>
                  <a:tcPr/>
                </a:tc>
              </a:tr>
              <a:tr h="370840">
                <a:tc>
                  <a:txBody>
                    <a:bodyPr/>
                    <a:lstStyle/>
                    <a:p>
                      <a:r>
                        <a:rPr lang="en-US" dirty="0" err="1" smtClean="0"/>
                        <a:t>DynamoDB</a:t>
                      </a:r>
                      <a:endParaRPr lang="en-US" dirty="0"/>
                    </a:p>
                  </a:txBody>
                  <a:tcPr/>
                </a:tc>
                <a:tc>
                  <a:txBody>
                    <a:bodyPr/>
                    <a:lstStyle/>
                    <a:p>
                      <a:r>
                        <a:rPr lang="en-US" dirty="0" err="1" smtClean="0"/>
                        <a:t>DocumentDB</a:t>
                      </a:r>
                      <a:endParaRPr lang="en-US" dirty="0"/>
                    </a:p>
                  </a:txBody>
                  <a:tcPr/>
                </a:tc>
              </a:tr>
              <a:tr h="370840">
                <a:tc>
                  <a:txBody>
                    <a:bodyPr/>
                    <a:lstStyle/>
                    <a:p>
                      <a:r>
                        <a:rPr lang="en-US" dirty="0" smtClean="0"/>
                        <a:t>Auto-scaling</a:t>
                      </a:r>
                      <a:r>
                        <a:rPr lang="en-US" baseline="0" dirty="0" smtClean="0"/>
                        <a:t> Groups</a:t>
                      </a:r>
                      <a:endParaRPr lang="en-US" dirty="0"/>
                    </a:p>
                  </a:txBody>
                  <a:tcPr/>
                </a:tc>
                <a:tc>
                  <a:txBody>
                    <a:bodyPr/>
                    <a:lstStyle/>
                    <a:p>
                      <a:r>
                        <a:rPr lang="en-US" dirty="0" smtClean="0"/>
                        <a:t>VM</a:t>
                      </a:r>
                      <a:r>
                        <a:rPr lang="en-US" baseline="0" dirty="0" smtClean="0"/>
                        <a:t> Scale Sets</a:t>
                      </a:r>
                      <a:endParaRPr lang="en-US" dirty="0"/>
                    </a:p>
                  </a:txBody>
                  <a:tcPr/>
                </a:tc>
              </a:tr>
              <a:tr h="370840">
                <a:tc>
                  <a:txBody>
                    <a:bodyPr/>
                    <a:lstStyle/>
                    <a:p>
                      <a:r>
                        <a:rPr lang="en-US" dirty="0" smtClean="0"/>
                        <a:t>Kinesis</a:t>
                      </a:r>
                      <a:endParaRPr lang="en-US" dirty="0"/>
                    </a:p>
                  </a:txBody>
                  <a:tcPr/>
                </a:tc>
                <a:tc>
                  <a:txBody>
                    <a:bodyPr/>
                    <a:lstStyle/>
                    <a:p>
                      <a:r>
                        <a:rPr lang="en-US" dirty="0" smtClean="0"/>
                        <a:t>Event Hubs</a:t>
                      </a:r>
                      <a:endParaRPr lang="en-US" dirty="0"/>
                    </a:p>
                  </a:txBody>
                  <a:tcPr/>
                </a:tc>
              </a:tr>
              <a:tr h="370840">
                <a:tc>
                  <a:txBody>
                    <a:bodyPr/>
                    <a:lstStyle/>
                    <a:p>
                      <a:r>
                        <a:rPr lang="en-US" dirty="0" err="1" smtClean="0"/>
                        <a:t>Cloud</a:t>
                      </a:r>
                      <a:r>
                        <a:rPr lang="en-US" baseline="0" dirty="0" err="1" smtClean="0"/>
                        <a:t>Formation</a:t>
                      </a:r>
                      <a:endParaRPr lang="en-US" dirty="0"/>
                    </a:p>
                  </a:txBody>
                  <a:tcPr/>
                </a:tc>
                <a:tc>
                  <a:txBody>
                    <a:bodyPr/>
                    <a:lstStyle/>
                    <a:p>
                      <a:r>
                        <a:rPr lang="en-US" dirty="0" smtClean="0"/>
                        <a:t>Azure Resource Manager (ARM)</a:t>
                      </a:r>
                      <a:endParaRPr lang="en-US" dirty="0"/>
                    </a:p>
                  </a:txBody>
                  <a:tcPr/>
                </a:tc>
              </a:tr>
            </a:tbl>
          </a:graphicData>
        </a:graphic>
      </p:graphicFrame>
    </p:spTree>
    <p:extLst>
      <p:ext uri="{BB962C8B-B14F-4D97-AF65-F5344CB8AC3E}">
        <p14:creationId xmlns:p14="http://schemas.microsoft.com/office/powerpoint/2010/main" val="15828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BizSpark</a:t>
            </a:r>
            <a:endParaRPr lang="en-US" dirty="0"/>
          </a:p>
        </p:txBody>
      </p:sp>
      <p:sp>
        <p:nvSpPr>
          <p:cNvPr id="3" name="Content Placeholder 2"/>
          <p:cNvSpPr>
            <a:spLocks noGrp="1"/>
          </p:cNvSpPr>
          <p:nvPr>
            <p:ph idx="1"/>
          </p:nvPr>
        </p:nvSpPr>
        <p:spPr>
          <a:xfrm>
            <a:off x="838200" y="1592825"/>
            <a:ext cx="10515600" cy="4041059"/>
          </a:xfrm>
        </p:spPr>
        <p:txBody>
          <a:bodyPr/>
          <a:lstStyle/>
          <a:p>
            <a:r>
              <a:rPr lang="en-US" dirty="0" smtClean="0"/>
              <a:t>Microsoft program for enabling new startups</a:t>
            </a:r>
          </a:p>
          <a:p>
            <a:r>
              <a:rPr lang="en-US" dirty="0" smtClean="0"/>
              <a:t>3 years of free access to Microsoft tools and software, along with $750/month in Azure credit</a:t>
            </a:r>
          </a:p>
          <a:p>
            <a:r>
              <a:rPr lang="en-US" dirty="0" smtClean="0"/>
              <a:t>Opportunity for up to $120k of free Azure credit as part of BizSpark Plus</a:t>
            </a:r>
          </a:p>
          <a:p>
            <a:r>
              <a:rPr lang="en-US" dirty="0" smtClean="0"/>
              <a:t>Company requirements</a:t>
            </a:r>
          </a:p>
          <a:p>
            <a:pPr lvl="1"/>
            <a:r>
              <a:rPr lang="en-US" dirty="0" smtClean="0"/>
              <a:t>&lt;5 years old</a:t>
            </a:r>
          </a:p>
          <a:p>
            <a:pPr lvl="1"/>
            <a:r>
              <a:rPr lang="en-US" dirty="0" smtClean="0"/>
              <a:t>Privately held</a:t>
            </a:r>
          </a:p>
          <a:p>
            <a:pPr lvl="1"/>
            <a:r>
              <a:rPr lang="en-US" dirty="0" smtClean="0"/>
              <a:t>&lt;$1m in annual revenue</a:t>
            </a:r>
            <a:endParaRPr lang="en-US" dirty="0"/>
          </a:p>
        </p:txBody>
      </p:sp>
      <p:sp>
        <p:nvSpPr>
          <p:cNvPr id="4" name="TextBox 3"/>
          <p:cNvSpPr txBox="1"/>
          <p:nvPr/>
        </p:nvSpPr>
        <p:spPr>
          <a:xfrm>
            <a:off x="3146322" y="5928851"/>
            <a:ext cx="5230761" cy="584775"/>
          </a:xfrm>
          <a:prstGeom prst="rect">
            <a:avLst/>
          </a:prstGeom>
          <a:noFill/>
        </p:spPr>
        <p:txBody>
          <a:bodyPr wrap="square" rtlCol="0">
            <a:spAutoFit/>
          </a:bodyPr>
          <a:lstStyle/>
          <a:p>
            <a:r>
              <a:rPr lang="en-US" sz="3200" dirty="0" smtClean="0">
                <a:hlinkClick r:id="rId2"/>
              </a:rPr>
              <a:t>http://bizspark.microsoft.com</a:t>
            </a:r>
            <a:r>
              <a:rPr lang="en-US" sz="3200" dirty="0" smtClean="0"/>
              <a:t> </a:t>
            </a:r>
            <a:endParaRPr lang="en-US" sz="3200" dirty="0"/>
          </a:p>
        </p:txBody>
      </p:sp>
    </p:spTree>
    <p:extLst>
      <p:ext uri="{BB962C8B-B14F-4D97-AF65-F5344CB8AC3E}">
        <p14:creationId xmlns:p14="http://schemas.microsoft.com/office/powerpoint/2010/main" val="144349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316" y="2577383"/>
            <a:ext cx="10515600" cy="1325563"/>
          </a:xfrm>
        </p:spPr>
        <p:txBody>
          <a:bodyPr/>
          <a:lstStyle/>
          <a:p>
            <a:r>
              <a:rPr lang="en-US" dirty="0" smtClean="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16692553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7315" y="2577383"/>
            <a:ext cx="11749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mtClean="0">
                <a:solidFill>
                  <a:schemeClr val="accent1"/>
                </a:solidFill>
              </a:rPr>
              <a:t>Because hell has frozen over.</a:t>
            </a:r>
            <a:endParaRPr lang="en-US" dirty="0">
              <a:solidFill>
                <a:schemeClr val="accent1"/>
              </a:solidFill>
            </a:endParaRPr>
          </a:p>
        </p:txBody>
      </p:sp>
    </p:spTree>
    <p:extLst>
      <p:ext uri="{BB962C8B-B14F-4D97-AF65-F5344CB8AC3E}">
        <p14:creationId xmlns:p14="http://schemas.microsoft.com/office/powerpoint/2010/main" val="1353818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49009" y="0"/>
            <a:ext cx="5242991" cy="3484605"/>
          </a:xfrm>
          <a:prstGeom prst="rect">
            <a:avLst/>
          </a:prstGeom>
        </p:spPr>
      </p:pic>
      <p:pic>
        <p:nvPicPr>
          <p:cNvPr id="8" name="Picture 7"/>
          <p:cNvPicPr>
            <a:picLocks noChangeAspect="1"/>
          </p:cNvPicPr>
          <p:nvPr/>
        </p:nvPicPr>
        <p:blipFill>
          <a:blip r:embed="rId3"/>
          <a:stretch>
            <a:fillRect/>
          </a:stretch>
        </p:blipFill>
        <p:spPr>
          <a:xfrm>
            <a:off x="197708" y="3601994"/>
            <a:ext cx="5354792" cy="3138616"/>
          </a:xfrm>
          <a:prstGeom prst="rect">
            <a:avLst/>
          </a:prstGeom>
        </p:spPr>
      </p:pic>
      <p:pic>
        <p:nvPicPr>
          <p:cNvPr id="9" name="Picture 8"/>
          <p:cNvPicPr>
            <a:picLocks noChangeAspect="1"/>
          </p:cNvPicPr>
          <p:nvPr/>
        </p:nvPicPr>
        <p:blipFill>
          <a:blip r:embed="rId4"/>
          <a:stretch>
            <a:fillRect/>
          </a:stretch>
        </p:blipFill>
        <p:spPr>
          <a:xfrm>
            <a:off x="0" y="0"/>
            <a:ext cx="6682259" cy="2489141"/>
          </a:xfrm>
          <a:prstGeom prst="rect">
            <a:avLst/>
          </a:prstGeom>
        </p:spPr>
      </p:pic>
      <p:pic>
        <p:nvPicPr>
          <p:cNvPr id="10" name="Picture 9"/>
          <p:cNvPicPr>
            <a:picLocks noChangeAspect="1"/>
          </p:cNvPicPr>
          <p:nvPr/>
        </p:nvPicPr>
        <p:blipFill>
          <a:blip r:embed="rId5"/>
          <a:stretch>
            <a:fillRect/>
          </a:stretch>
        </p:blipFill>
        <p:spPr>
          <a:xfrm>
            <a:off x="5803497" y="3989683"/>
            <a:ext cx="6343650" cy="2868317"/>
          </a:xfrm>
          <a:prstGeom prst="rect">
            <a:avLst/>
          </a:prstGeom>
        </p:spPr>
      </p:pic>
      <p:pic>
        <p:nvPicPr>
          <p:cNvPr id="4" name="Picture 3"/>
          <p:cNvPicPr>
            <a:picLocks noChangeAspect="1"/>
          </p:cNvPicPr>
          <p:nvPr/>
        </p:nvPicPr>
        <p:blipFill>
          <a:blip r:embed="rId6"/>
          <a:stretch>
            <a:fillRect/>
          </a:stretch>
        </p:blipFill>
        <p:spPr>
          <a:xfrm>
            <a:off x="3620530" y="1742302"/>
            <a:ext cx="4477337" cy="3719384"/>
          </a:xfrm>
          <a:prstGeom prst="rect">
            <a:avLst/>
          </a:prstGeom>
        </p:spPr>
      </p:pic>
    </p:spTree>
    <p:extLst>
      <p:ext uri="{BB962C8B-B14F-4D97-AF65-F5344CB8AC3E}">
        <p14:creationId xmlns:p14="http://schemas.microsoft.com/office/powerpoint/2010/main" val="187605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316" y="2577383"/>
            <a:ext cx="10515600" cy="1325563"/>
          </a:xfrm>
        </p:spPr>
        <p:txBody>
          <a:bodyPr/>
          <a:lstStyle/>
          <a:p>
            <a:r>
              <a:rPr lang="en-US" dirty="0" smtClean="0">
                <a:solidFill>
                  <a:schemeClr val="bg1"/>
                </a:solidFill>
              </a:rPr>
              <a:t>And yet</a:t>
            </a:r>
            <a:r>
              <a:rPr lang="is-I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59000187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9157" y="2486111"/>
            <a:ext cx="10962968" cy="1508105"/>
          </a:xfrm>
          <a:prstGeom prst="rect">
            <a:avLst/>
          </a:prstGeom>
          <a:noFill/>
        </p:spPr>
        <p:txBody>
          <a:bodyPr wrap="square" rtlCol="0">
            <a:spAutoFit/>
          </a:bodyPr>
          <a:lstStyle/>
          <a:p>
            <a:pPr algn="ctr"/>
            <a:r>
              <a:rPr lang="en-US" sz="2800" dirty="0" smtClean="0"/>
              <a:t>Common developer perception:</a:t>
            </a:r>
          </a:p>
          <a:p>
            <a:endParaRPr lang="en-US" sz="2800" dirty="0"/>
          </a:p>
          <a:p>
            <a:pPr algn="ctr"/>
            <a:r>
              <a:rPr lang="en-US" sz="3600" dirty="0" smtClean="0"/>
              <a:t>Azure == Windows + .NET + Visual Studio</a:t>
            </a:r>
            <a:endParaRPr lang="en-US" sz="3600" dirty="0"/>
          </a:p>
        </p:txBody>
      </p:sp>
      <p:sp>
        <p:nvSpPr>
          <p:cNvPr id="5" name="Title 1"/>
          <p:cNvSpPr txBox="1">
            <a:spLocks/>
          </p:cNvSpPr>
          <p:nvPr/>
        </p:nvSpPr>
        <p:spPr>
          <a:xfrm>
            <a:off x="157316" y="25773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4498916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6651" y="1425852"/>
            <a:ext cx="10962968" cy="2492990"/>
          </a:xfrm>
          <a:prstGeom prst="rect">
            <a:avLst/>
          </a:prstGeom>
          <a:noFill/>
        </p:spPr>
        <p:txBody>
          <a:bodyPr wrap="square" rtlCol="0">
            <a:spAutoFit/>
          </a:bodyPr>
          <a:lstStyle/>
          <a:p>
            <a:pPr algn="ctr"/>
            <a:r>
              <a:rPr lang="en-US" sz="2800" dirty="0" smtClean="0"/>
              <a:t/>
            </a:r>
            <a:br>
              <a:rPr lang="en-US" sz="2800" dirty="0" smtClean="0"/>
            </a:br>
            <a:r>
              <a:rPr lang="en-US" sz="2800" dirty="0" smtClean="0"/>
              <a:t>Reality</a:t>
            </a:r>
            <a:r>
              <a:rPr lang="en-US" sz="2800" dirty="0"/>
              <a:t>:</a:t>
            </a:r>
            <a:endParaRPr lang="en-US" sz="2800" dirty="0" smtClean="0"/>
          </a:p>
          <a:p>
            <a:endParaRPr lang="en-US" sz="2800" dirty="0"/>
          </a:p>
          <a:p>
            <a:pPr algn="ctr"/>
            <a:r>
              <a:rPr lang="en-US" sz="3600" dirty="0" smtClean="0"/>
              <a:t>Azure </a:t>
            </a:r>
            <a:r>
              <a:rPr lang="en-US" sz="3600" i="1" dirty="0" smtClean="0"/>
              <a:t>is</a:t>
            </a:r>
            <a:r>
              <a:rPr lang="en-US" sz="3600" dirty="0" smtClean="0"/>
              <a:t> the best cloud for Windows workloads and .NET developers. </a:t>
            </a:r>
          </a:p>
        </p:txBody>
      </p:sp>
    </p:spTree>
    <p:extLst>
      <p:ext uri="{BB962C8B-B14F-4D97-AF65-F5344CB8AC3E}">
        <p14:creationId xmlns:p14="http://schemas.microsoft.com/office/powerpoint/2010/main" val="20089629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316" y="2577383"/>
            <a:ext cx="10515600" cy="1325563"/>
          </a:xfrm>
        </p:spPr>
        <p:txBody>
          <a:bodyPr/>
          <a:lstStyle/>
          <a:p>
            <a:r>
              <a:rPr lang="en-US" dirty="0" smtClean="0">
                <a:solidFill>
                  <a:schemeClr val="bg1"/>
                </a:solidFill>
              </a:rPr>
              <a:t>But it is so much more.</a:t>
            </a:r>
            <a:endParaRPr lang="en-US" dirty="0">
              <a:solidFill>
                <a:schemeClr val="bg1"/>
              </a:solidFill>
            </a:endParaRPr>
          </a:p>
        </p:txBody>
      </p:sp>
    </p:spTree>
    <p:extLst>
      <p:ext uri="{BB962C8B-B14F-4D97-AF65-F5344CB8AC3E}">
        <p14:creationId xmlns:p14="http://schemas.microsoft.com/office/powerpoint/2010/main" val="15990642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7315" y="2577383"/>
            <a:ext cx="11749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smtClean="0">
                <a:solidFill>
                  <a:schemeClr val="accent1"/>
                </a:solidFill>
              </a:rPr>
              <a:t>We’re here to introduce you to the modern Azure.</a:t>
            </a:r>
            <a:endParaRPr lang="en-US" dirty="0">
              <a:solidFill>
                <a:schemeClr val="accent1"/>
              </a:solidFill>
            </a:endParaRPr>
          </a:p>
        </p:txBody>
      </p:sp>
    </p:spTree>
    <p:extLst>
      <p:ext uri="{BB962C8B-B14F-4D97-AF65-F5344CB8AC3E}">
        <p14:creationId xmlns:p14="http://schemas.microsoft.com/office/powerpoint/2010/main" val="1517484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5.xml><?xml version="1.0" encoding="utf-8"?>
<a:theme xmlns:a="http://schemas.openxmlformats.org/drawingml/2006/main" name="K_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07ED0D-B353-488A-9998-9FC8CD43A99B}" vid="{87861D87-8822-486B-BDB9-0E4CC7020E64}"/>
    </a:ext>
  </a:extLst>
</a:theme>
</file>

<file path=ppt/theme/theme6.xml><?xml version="1.0" encoding="utf-8"?>
<a:theme xmlns:a="http://schemas.openxmlformats.org/drawingml/2006/main" name="4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TotalTime>
  <Words>1069</Words>
  <Application>Microsoft Macintosh PowerPoint</Application>
  <PresentationFormat>Widescreen</PresentationFormat>
  <Paragraphs>285</Paragraphs>
  <Slides>28</Slides>
  <Notes>7</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28</vt:i4>
      </vt:variant>
    </vt:vector>
  </HeadingPairs>
  <TitlesOfParts>
    <vt:vector size="47" baseType="lpstr">
      <vt:lpstr>Arial Unicode MS</vt:lpstr>
      <vt:lpstr>Calibri</vt:lpstr>
      <vt:lpstr>Calibri Light</vt:lpstr>
      <vt:lpstr>Consolas</vt:lpstr>
      <vt:lpstr>MS PGothic</vt:lpstr>
      <vt:lpstr>ＭＳ Ｐゴシック</vt:lpstr>
      <vt:lpstr>Segoe UI</vt:lpstr>
      <vt:lpstr>Segoe UI Light</vt:lpstr>
      <vt:lpstr>Segoe UI Semibold</vt:lpstr>
      <vt:lpstr>Segoe UI Semilight</vt:lpstr>
      <vt:lpstr>Trebuchet MS</vt:lpstr>
      <vt:lpstr>Wingdings</vt:lpstr>
      <vt:lpstr>Arial</vt:lpstr>
      <vt:lpstr>Office Theme</vt:lpstr>
      <vt:lpstr>1_Office Theme</vt:lpstr>
      <vt:lpstr>2_3-30810_Convergence_EMEA_Keynote_Template_Dark</vt:lpstr>
      <vt:lpstr>TEE14 Speaker PPT Template</vt:lpstr>
      <vt:lpstr>K_Azure_Tour_2015_TEMPLATE</vt:lpstr>
      <vt:lpstr>4_Azure_2015</vt:lpstr>
      <vt:lpstr>PowerPoint Presentation</vt:lpstr>
      <vt:lpstr>Why are we here?</vt:lpstr>
      <vt:lpstr>PowerPoint Presentation</vt:lpstr>
      <vt:lpstr>PowerPoint Presentation</vt:lpstr>
      <vt:lpstr>And yet…</vt:lpstr>
      <vt:lpstr>PowerPoint Presentation</vt:lpstr>
      <vt:lpstr>PowerPoint Presentation</vt:lpstr>
      <vt:lpstr>But it is so much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app, language, device or OS works with Azure </vt:lpstr>
      <vt:lpstr>Linux/Open Momentum</vt:lpstr>
      <vt:lpstr>PowerPoint Presentation</vt:lpstr>
      <vt:lpstr>Plan for today</vt:lpstr>
      <vt:lpstr>Goals</vt:lpstr>
      <vt:lpstr>Schedule</vt:lpstr>
      <vt:lpstr>Wrap-up</vt:lpstr>
      <vt:lpstr>Resources</vt:lpstr>
      <vt:lpstr>Trying things out</vt:lpstr>
      <vt:lpstr>AWS-to-Azure Dictionary</vt:lpstr>
      <vt:lpstr>BizSpark</vt:lpstr>
      <vt:lpstr>Thank you!</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McKenna</dc:creator>
  <cp:lastModifiedBy>Sean McKenna</cp:lastModifiedBy>
  <cp:revision>43</cp:revision>
  <dcterms:created xsi:type="dcterms:W3CDTF">2016-09-29T02:23:14Z</dcterms:created>
  <dcterms:modified xsi:type="dcterms:W3CDTF">2016-10-01T01:20:31Z</dcterms:modified>
</cp:coreProperties>
</file>